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7" r:id="rId2"/>
    <p:sldId id="285" r:id="rId3"/>
    <p:sldId id="258" r:id="rId4"/>
    <p:sldId id="275" r:id="rId5"/>
    <p:sldId id="259" r:id="rId6"/>
    <p:sldId id="297" r:id="rId7"/>
    <p:sldId id="301" r:id="rId8"/>
    <p:sldId id="300" r:id="rId9"/>
    <p:sldId id="298" r:id="rId10"/>
    <p:sldId id="299" r:id="rId11"/>
    <p:sldId id="272" r:id="rId12"/>
    <p:sldId id="276" r:id="rId13"/>
    <p:sldId id="257" r:id="rId14"/>
    <p:sldId id="292" r:id="rId15"/>
    <p:sldId id="307" r:id="rId16"/>
    <p:sldId id="271" r:id="rId17"/>
    <p:sldId id="277" r:id="rId18"/>
    <p:sldId id="280" r:id="rId19"/>
    <p:sldId id="302" r:id="rId20"/>
    <p:sldId id="306" r:id="rId21"/>
    <p:sldId id="303" r:id="rId22"/>
    <p:sldId id="281" r:id="rId23"/>
    <p:sldId id="282" r:id="rId24"/>
    <p:sldId id="304" r:id="rId25"/>
    <p:sldId id="284" r:id="rId26"/>
    <p:sldId id="283" r:id="rId27"/>
    <p:sldId id="305" r:id="rId28"/>
    <p:sldId id="308" r:id="rId29"/>
    <p:sldId id="261"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110" d="100"/>
          <a:sy n="110" d="100"/>
        </p:scale>
        <p:origin x="-57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E6EFB-30D1-421A-B64E-43B156D9DEF2}" type="datetimeFigureOut">
              <a:rPr lang="tr-TR" smtClean="0"/>
              <a:t>25.06.2020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74500-95D9-4DAF-A9CF-9A76559E090B}" type="slidenum">
              <a:rPr lang="tr-TR" smtClean="0"/>
              <a:t>‹#›</a:t>
            </a:fld>
            <a:endParaRPr lang="tr-TR"/>
          </a:p>
        </p:txBody>
      </p:sp>
    </p:spTree>
    <p:extLst>
      <p:ext uri="{BB962C8B-B14F-4D97-AF65-F5344CB8AC3E}">
        <p14:creationId xmlns:p14="http://schemas.microsoft.com/office/powerpoint/2010/main" val="2707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174500-95D9-4DAF-A9CF-9A76559E090B}" type="slidenum">
              <a:rPr lang="tr-TR" smtClean="0"/>
              <a:t>15</a:t>
            </a:fld>
            <a:endParaRPr lang="tr-TR"/>
          </a:p>
        </p:txBody>
      </p:sp>
    </p:spTree>
    <p:extLst>
      <p:ext uri="{BB962C8B-B14F-4D97-AF65-F5344CB8AC3E}">
        <p14:creationId xmlns:p14="http://schemas.microsoft.com/office/powerpoint/2010/main" val="392568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8831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09472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275106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21600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670E3F9-982B-4FEB-8963-C6A72CFD82EE}" type="datetimeFigureOut">
              <a:rPr lang="tr-TR" smtClean="0"/>
              <a:t>25.06.2020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6587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70E3F9-982B-4FEB-8963-C6A72CFD82EE}" type="datetimeFigureOut">
              <a:rPr lang="tr-TR" smtClean="0"/>
              <a:t>25.06.2020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14169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70E3F9-982B-4FEB-8963-C6A72CFD82EE}" type="datetimeFigureOut">
              <a:rPr lang="tr-TR" smtClean="0"/>
              <a:t>25.06.2020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75863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70E3F9-982B-4FEB-8963-C6A72CFD82EE}" type="datetimeFigureOut">
              <a:rPr lang="tr-TR" smtClean="0"/>
              <a:t>25.06.2020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626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70E3F9-982B-4FEB-8963-C6A72CFD82EE}" type="datetimeFigureOut">
              <a:rPr lang="tr-TR" smtClean="0"/>
              <a:t>25.06.2020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0609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t>25.06.2020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51614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t>25.06.2020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83132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0E3F9-982B-4FEB-8963-C6A72CFD82EE}" type="datetimeFigureOut">
              <a:rPr lang="tr-TR" smtClean="0"/>
              <a:t>25.06.2020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0E3A9-02BA-40B0-B897-12B569A7B0B7}" type="slidenum">
              <a:rPr lang="tr-TR" smtClean="0"/>
              <a:t>‹#›</a:t>
            </a:fld>
            <a:endParaRPr lang="tr-TR"/>
          </a:p>
        </p:txBody>
      </p:sp>
    </p:spTree>
    <p:extLst>
      <p:ext uri="{BB962C8B-B14F-4D97-AF65-F5344CB8AC3E}">
        <p14:creationId xmlns:p14="http://schemas.microsoft.com/office/powerpoint/2010/main" val="353940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178" y="852244"/>
            <a:ext cx="9144000" cy="2387600"/>
          </a:xfrm>
        </p:spPr>
        <p:txBody>
          <a:bodyPr>
            <a:normAutofit/>
          </a:bodyPr>
          <a:lstStyle/>
          <a:p>
            <a:pPr algn="l"/>
            <a:r>
              <a:rPr lang="tr-TR" sz="3600" b="1" dirty="0" smtClean="0"/>
              <a:t>             </a:t>
            </a:r>
            <a:r>
              <a:rPr lang="tr-TR" sz="3600" b="1" dirty="0" smtClean="0">
                <a:latin typeface="Arial Black" pitchFamily="34" charset="0"/>
              </a:rPr>
              <a:t>PSİKOLOJİK </a:t>
            </a:r>
            <a:r>
              <a:rPr lang="tr-TR" sz="3600" b="1" dirty="0" smtClean="0">
                <a:latin typeface="Arial Black" pitchFamily="34" charset="0"/>
              </a:rPr>
              <a:t>SAĞLAMLIK </a:t>
            </a:r>
            <a:endParaRPr lang="tr-TR" sz="3600" b="1" dirty="0">
              <a:latin typeface="Arial Black" pitchFamily="34" charset="0"/>
            </a:endParaRPr>
          </a:p>
        </p:txBody>
      </p:sp>
      <p:pic>
        <p:nvPicPr>
          <p:cNvPr id="5" name="Resim 4"/>
          <p:cNvPicPr>
            <a:picLocks noChangeAspect="1"/>
          </p:cNvPicPr>
          <p:nvPr/>
        </p:nvPicPr>
        <p:blipFill>
          <a:blip r:embed="rId2"/>
          <a:stretch>
            <a:fillRect/>
          </a:stretch>
        </p:blipFill>
        <p:spPr>
          <a:xfrm>
            <a:off x="9238044" y="431637"/>
            <a:ext cx="2690132" cy="2029681"/>
          </a:xfrm>
          <a:prstGeom prst="rect">
            <a:avLst/>
          </a:prstGeom>
        </p:spPr>
      </p:pic>
      <p:sp>
        <p:nvSpPr>
          <p:cNvPr id="3" name="Alt Başlık 2"/>
          <p:cNvSpPr>
            <a:spLocks noGrp="1"/>
          </p:cNvSpPr>
          <p:nvPr>
            <p:ph type="subTitle" idx="1"/>
          </p:nvPr>
        </p:nvSpPr>
        <p:spPr>
          <a:xfrm>
            <a:off x="1677151" y="4440772"/>
            <a:ext cx="9144000" cy="1655762"/>
          </a:xfrm>
        </p:spPr>
        <p:txBody>
          <a:bodyPr/>
          <a:lstStyle/>
          <a:p>
            <a:r>
              <a:rPr lang="tr-TR" dirty="0" smtClean="0">
                <a:latin typeface="Times New Roman" pitchFamily="18" charset="0"/>
                <a:cs typeface="Times New Roman" pitchFamily="18" charset="0"/>
              </a:rPr>
              <a:t>Altındağ Rehberlik ve Araştırma Merkezi</a:t>
            </a:r>
            <a:endParaRPr lang="tr-TR" sz="1600" i="1" dirty="0" smtClean="0">
              <a:latin typeface="Times New Roman" pitchFamily="18" charset="0"/>
              <a:cs typeface="Times New Roman" pitchFamily="18" charset="0"/>
            </a:endParaRPr>
          </a:p>
          <a:p>
            <a:endParaRPr lang="tr-TR" sz="1600" i="1" dirty="0" smtClean="0">
              <a:latin typeface="Times New Roman" pitchFamily="18" charset="0"/>
              <a:cs typeface="Times New Roman" pitchFamily="18" charset="0"/>
            </a:endParaRPr>
          </a:p>
          <a:p>
            <a:r>
              <a:rPr lang="tr-TR" sz="1600" i="1" dirty="0" smtClean="0">
                <a:latin typeface="Times New Roman" pitchFamily="18" charset="0"/>
                <a:cs typeface="Times New Roman" pitchFamily="18" charset="0"/>
              </a:rPr>
              <a:t>Haziran 2020</a:t>
            </a:r>
            <a:endParaRPr lang="tr-TR" sz="1600" i="1" dirty="0">
              <a:latin typeface="Times New Roman" pitchFamily="18" charset="0"/>
              <a:cs typeface="Times New Roman" pitchFamily="18" charset="0"/>
            </a:endParaRPr>
          </a:p>
        </p:txBody>
      </p:sp>
      <p:pic>
        <p:nvPicPr>
          <p:cNvPr id="6" name="Resim 5"/>
          <p:cNvPicPr>
            <a:picLocks noChangeAspect="1"/>
          </p:cNvPicPr>
          <p:nvPr/>
        </p:nvPicPr>
        <p:blipFill>
          <a:blip r:embed="rId2"/>
          <a:stretch>
            <a:fillRect/>
          </a:stretch>
        </p:blipFill>
        <p:spPr>
          <a:xfrm>
            <a:off x="108421" y="325245"/>
            <a:ext cx="2690132" cy="2029681"/>
          </a:xfrm>
          <a:prstGeom prst="rect">
            <a:avLst/>
          </a:prstGeom>
        </p:spPr>
      </p:pic>
    </p:spTree>
    <p:extLst>
      <p:ext uri="{BB962C8B-B14F-4D97-AF65-F5344CB8AC3E}">
        <p14:creationId xmlns:p14="http://schemas.microsoft.com/office/powerpoint/2010/main" val="234560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187450"/>
            <a:ext cx="10515600" cy="4351338"/>
          </a:xfrm>
        </p:spPr>
        <p:txBody>
          <a:bodyPr>
            <a:normAutofit/>
          </a:bodyPr>
          <a:lstStyle/>
          <a:p>
            <a:pPr marL="0" indent="0">
              <a:buNone/>
            </a:pPr>
            <a:r>
              <a:rPr lang="tr-TR" b="1" dirty="0">
                <a:solidFill>
                  <a:srgbClr val="FF0000"/>
                </a:solidFill>
              </a:rPr>
              <a:t>Çevresel R</a:t>
            </a:r>
            <a:r>
              <a:rPr lang="tr-TR" b="1" dirty="0" smtClean="0">
                <a:solidFill>
                  <a:srgbClr val="FF0000"/>
                </a:solidFill>
              </a:rPr>
              <a:t>isk Faktörleri</a:t>
            </a:r>
            <a:endParaRPr lang="tr-TR" b="1" dirty="0">
              <a:solidFill>
                <a:srgbClr val="FF0000"/>
              </a:solidFill>
            </a:endParaRPr>
          </a:p>
          <a:p>
            <a:pPr marL="0" indent="0">
              <a:buNone/>
            </a:pPr>
            <a:r>
              <a:rPr lang="tr-TR" dirty="0" smtClean="0"/>
              <a:t>	Düşük </a:t>
            </a:r>
            <a:r>
              <a:rPr lang="tr-TR" dirty="0" err="1"/>
              <a:t>sosyo</a:t>
            </a:r>
            <a:r>
              <a:rPr lang="tr-TR" dirty="0"/>
              <a:t>-ekonomik </a:t>
            </a:r>
            <a:r>
              <a:rPr lang="tr-TR" dirty="0" err="1" smtClean="0"/>
              <a:t>durum,fiziksel</a:t>
            </a:r>
            <a:r>
              <a:rPr lang="tr-TR" dirty="0" smtClean="0"/>
              <a:t> </a:t>
            </a:r>
            <a:r>
              <a:rPr lang="tr-TR" dirty="0"/>
              <a:t>ve cinsel yönden </a:t>
            </a:r>
            <a:r>
              <a:rPr lang="tr-TR" dirty="0" err="1" smtClean="0"/>
              <a:t>suistimal,yoksulluk,evsizlik,çocuk</a:t>
            </a:r>
            <a:r>
              <a:rPr lang="tr-TR" dirty="0" smtClean="0"/>
              <a:t> </a:t>
            </a:r>
            <a:r>
              <a:rPr lang="tr-TR" dirty="0" err="1" smtClean="0"/>
              <a:t>ihmali,yetersiz</a:t>
            </a:r>
            <a:r>
              <a:rPr lang="tr-TR" dirty="0" smtClean="0"/>
              <a:t> </a:t>
            </a:r>
            <a:r>
              <a:rPr lang="tr-TR" dirty="0" err="1" smtClean="0"/>
              <a:t>beslenme,olumsuz</a:t>
            </a:r>
            <a:r>
              <a:rPr lang="tr-TR" dirty="0" smtClean="0"/>
              <a:t> </a:t>
            </a:r>
            <a:r>
              <a:rPr lang="tr-TR" dirty="0"/>
              <a:t>akran </a:t>
            </a:r>
            <a:r>
              <a:rPr lang="tr-TR" dirty="0" smtClean="0"/>
              <a:t>desteği, toplumsal </a:t>
            </a:r>
            <a:r>
              <a:rPr lang="tr-TR" dirty="0"/>
              <a:t>şiddete maruz kalma gibi faktörlerdir.</a:t>
            </a:r>
          </a:p>
          <a:p>
            <a:pPr marL="0" indent="0">
              <a:buNone/>
            </a:pPr>
            <a:r>
              <a:rPr lang="tr-TR" b="1" dirty="0">
                <a:solidFill>
                  <a:srgbClr val="FF0000"/>
                </a:solidFill>
              </a:rPr>
              <a:t>Çevresel K</a:t>
            </a:r>
            <a:r>
              <a:rPr lang="tr-TR" b="1" dirty="0" smtClean="0">
                <a:solidFill>
                  <a:srgbClr val="FF0000"/>
                </a:solidFill>
              </a:rPr>
              <a:t>oruyucu </a:t>
            </a:r>
            <a:r>
              <a:rPr lang="tr-TR" b="1" dirty="0">
                <a:solidFill>
                  <a:srgbClr val="FF0000"/>
                </a:solidFill>
              </a:rPr>
              <a:t>F</a:t>
            </a:r>
            <a:r>
              <a:rPr lang="tr-TR" b="1" dirty="0" smtClean="0">
                <a:solidFill>
                  <a:srgbClr val="FF0000"/>
                </a:solidFill>
              </a:rPr>
              <a:t>aktörler </a:t>
            </a:r>
            <a:endParaRPr lang="tr-TR" b="1" dirty="0">
              <a:solidFill>
                <a:srgbClr val="FF0000"/>
              </a:solidFill>
            </a:endParaRPr>
          </a:p>
          <a:p>
            <a:pPr marL="0" indent="0">
              <a:buNone/>
            </a:pPr>
            <a:r>
              <a:rPr lang="tr-TR" dirty="0" smtClean="0"/>
              <a:t>	Güvenli </a:t>
            </a:r>
            <a:r>
              <a:rPr lang="tr-TR" dirty="0" smtClean="0"/>
              <a:t>çevre - Toplumsal </a:t>
            </a:r>
            <a:r>
              <a:rPr lang="tr-TR" dirty="0"/>
              <a:t>Duyarlılık- Kültürel uygulamalar-Spor, kültür ve sanat olanakları </a:t>
            </a:r>
            <a:r>
              <a:rPr lang="tr-TR" dirty="0" smtClean="0"/>
              <a:t>-Sağlık </a:t>
            </a:r>
            <a:r>
              <a:rPr lang="tr-TR" dirty="0"/>
              <a:t>kuruluşlarının </a:t>
            </a:r>
            <a:r>
              <a:rPr lang="tr-TR" dirty="0" smtClean="0"/>
              <a:t>desteği-Destekleyici </a:t>
            </a:r>
            <a:r>
              <a:rPr lang="tr-TR" dirty="0"/>
              <a:t>yetişkinlerin </a:t>
            </a:r>
            <a:r>
              <a:rPr lang="tr-TR" dirty="0" smtClean="0"/>
              <a:t>varlığı-Olumlu </a:t>
            </a:r>
            <a:r>
              <a:rPr lang="tr-TR" dirty="0"/>
              <a:t>okul </a:t>
            </a:r>
            <a:r>
              <a:rPr lang="tr-TR" dirty="0" smtClean="0"/>
              <a:t>ilişkileri-olumlu </a:t>
            </a:r>
            <a:r>
              <a:rPr lang="tr-TR" dirty="0"/>
              <a:t>arkadaş desteği </a:t>
            </a:r>
            <a:r>
              <a:rPr lang="tr-TR" dirty="0" smtClean="0"/>
              <a:t>-olumlu </a:t>
            </a:r>
            <a:r>
              <a:rPr lang="tr-TR" dirty="0"/>
              <a:t>bir rol modelinin </a:t>
            </a:r>
            <a:r>
              <a:rPr lang="tr-TR" dirty="0" smtClean="0"/>
              <a:t>olması </a:t>
            </a:r>
            <a:endParaRPr lang="tr-TR" dirty="0"/>
          </a:p>
          <a:p>
            <a:pPr marL="0" indent="0">
              <a:buNone/>
            </a:pPr>
            <a:endParaRPr lang="tr-TR" dirty="0"/>
          </a:p>
          <a:p>
            <a:endParaRPr lang="tr-TR" dirty="0"/>
          </a:p>
        </p:txBody>
      </p:sp>
    </p:spTree>
    <p:extLst>
      <p:ext uri="{BB962C8B-B14F-4D97-AF65-F5344CB8AC3E}">
        <p14:creationId xmlns:p14="http://schemas.microsoft.com/office/powerpoint/2010/main" val="333197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2371" y="103868"/>
            <a:ext cx="10515600" cy="1325563"/>
          </a:xfrm>
        </p:spPr>
        <p:txBody>
          <a:bodyPr/>
          <a:lstStyle/>
          <a:p>
            <a:r>
              <a:rPr lang="tr-TR" b="1" dirty="0" smtClean="0"/>
              <a:t>Dönüm Noktaları</a:t>
            </a:r>
            <a:endParaRPr lang="tr-TR" b="1" dirty="0"/>
          </a:p>
        </p:txBody>
      </p:sp>
      <p:sp>
        <p:nvSpPr>
          <p:cNvPr id="3" name="İçerik Yer Tutucusu 2"/>
          <p:cNvSpPr>
            <a:spLocks noGrp="1"/>
          </p:cNvSpPr>
          <p:nvPr>
            <p:ph idx="1"/>
          </p:nvPr>
        </p:nvSpPr>
        <p:spPr/>
        <p:txBody>
          <a:bodyPr/>
          <a:lstStyle/>
          <a:p>
            <a:pPr marL="0" indent="0">
              <a:buNone/>
            </a:pPr>
            <a:r>
              <a:rPr lang="tr-TR" dirty="0" smtClean="0"/>
              <a:t>	Geçmiş </a:t>
            </a:r>
            <a:r>
              <a:rPr lang="tr-TR" dirty="0" smtClean="0"/>
              <a:t>olumsuz seçenekler yerine olumlu yapısal bir değişiklik yapma fırsatı gelen anlar ve sonrasındaki süreç</a:t>
            </a:r>
            <a:endParaRPr lang="tr-TR" dirty="0"/>
          </a:p>
        </p:txBody>
      </p:sp>
      <p:pic>
        <p:nvPicPr>
          <p:cNvPr id="4" name="Resim 3"/>
          <p:cNvPicPr>
            <a:picLocks noChangeAspect="1"/>
          </p:cNvPicPr>
          <p:nvPr/>
        </p:nvPicPr>
        <p:blipFill>
          <a:blip r:embed="rId2"/>
          <a:stretch>
            <a:fillRect/>
          </a:stretch>
        </p:blipFill>
        <p:spPr>
          <a:xfrm>
            <a:off x="2290925" y="2744618"/>
            <a:ext cx="6913463" cy="3432345"/>
          </a:xfrm>
          <a:prstGeom prst="rect">
            <a:avLst/>
          </a:prstGeom>
        </p:spPr>
      </p:pic>
    </p:spTree>
    <p:extLst>
      <p:ext uri="{BB962C8B-B14F-4D97-AF65-F5344CB8AC3E}">
        <p14:creationId xmlns:p14="http://schemas.microsoft.com/office/powerpoint/2010/main" val="265485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Zorlayıcı Durumlar…</a:t>
            </a:r>
            <a:endParaRPr lang="tr-TR" b="1" i="1"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Günlük yaşamda sürüp </a:t>
            </a:r>
            <a:r>
              <a:rPr lang="tr-TR" dirty="0" smtClean="0">
                <a:solidFill>
                  <a:srgbClr val="FF0000"/>
                </a:solidFill>
              </a:rPr>
              <a:t>giden…</a:t>
            </a:r>
          </a:p>
          <a:p>
            <a:pPr marL="0" indent="0">
              <a:buNone/>
            </a:pPr>
            <a:r>
              <a:rPr lang="tr-TR" dirty="0" smtClean="0"/>
              <a:t> </a:t>
            </a:r>
            <a:r>
              <a:rPr lang="tr-TR" dirty="0" smtClean="0"/>
              <a:t>	Okul </a:t>
            </a:r>
            <a:r>
              <a:rPr lang="tr-TR" dirty="0" smtClean="0"/>
              <a:t>Stresi Sınavlar Yeni ortamlara girmek Maddi zorluklar Yaşadığı çevrede ortamın kötü olması Taşınmalar Ayrılıklar Yeterince aile, arkadaş desteği olmaması Kaldığı yerle ilgili sorunlar Yaşadığı evin fiziksel koşulları  Arkadaşlarla yaşanan sorunlar Aile ile çatışmalar</a:t>
            </a:r>
          </a:p>
          <a:p>
            <a:pPr marL="0" indent="0">
              <a:buNone/>
            </a:pPr>
            <a:endParaRPr lang="tr-TR" dirty="0" smtClean="0"/>
          </a:p>
          <a:p>
            <a:pPr marL="0" indent="0">
              <a:buNone/>
            </a:pPr>
            <a:r>
              <a:rPr lang="tr-TR" dirty="0" smtClean="0">
                <a:solidFill>
                  <a:srgbClr val="FF0000"/>
                </a:solidFill>
              </a:rPr>
              <a:t>Beklenmeyen, aniden gelişen…</a:t>
            </a:r>
          </a:p>
          <a:p>
            <a:pPr marL="0" indent="0">
              <a:buNone/>
            </a:pPr>
            <a:r>
              <a:rPr lang="tr-TR" dirty="0" smtClean="0"/>
              <a:t>	Ciddi </a:t>
            </a:r>
            <a:r>
              <a:rPr lang="tr-TR" dirty="0" smtClean="0"/>
              <a:t>Hastalıklar Sevdiği birisinin hastalığı, ölümü Savaşlar</a:t>
            </a:r>
            <a:r>
              <a:rPr lang="tr-TR" dirty="0"/>
              <a:t> </a:t>
            </a:r>
            <a:r>
              <a:rPr lang="tr-TR" dirty="0" smtClean="0"/>
              <a:t>Kazalar</a:t>
            </a:r>
            <a:r>
              <a:rPr lang="tr-TR" dirty="0"/>
              <a:t> </a:t>
            </a:r>
            <a:r>
              <a:rPr lang="tr-TR" dirty="0" smtClean="0"/>
              <a:t>Doğal afetler Göçler…</a:t>
            </a:r>
          </a:p>
          <a:p>
            <a:endParaRPr lang="tr-TR" dirty="0"/>
          </a:p>
        </p:txBody>
      </p:sp>
    </p:spTree>
    <p:extLst>
      <p:ext uri="{BB962C8B-B14F-4D97-AF65-F5344CB8AC3E}">
        <p14:creationId xmlns:p14="http://schemas.microsoft.com/office/powerpoint/2010/main" val="101449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512987" y="435210"/>
            <a:ext cx="3840813" cy="1920406"/>
          </a:xfrm>
          <a:prstGeom prst="rect">
            <a:avLst/>
          </a:prstGeom>
        </p:spPr>
      </p:pic>
      <p:sp>
        <p:nvSpPr>
          <p:cNvPr id="2" name="Unvan 1"/>
          <p:cNvSpPr>
            <a:spLocks noGrp="1"/>
          </p:cNvSpPr>
          <p:nvPr>
            <p:ph type="title"/>
          </p:nvPr>
        </p:nvSpPr>
        <p:spPr>
          <a:xfrm>
            <a:off x="914400" y="732631"/>
            <a:ext cx="10515600" cy="1325563"/>
          </a:xfrm>
        </p:spPr>
        <p:txBody>
          <a:bodyPr/>
          <a:lstStyle/>
          <a:p>
            <a:r>
              <a:rPr lang="tr-TR" b="1" dirty="0" smtClean="0"/>
              <a:t>İçe Bakış…</a:t>
            </a:r>
            <a:endParaRPr lang="tr-TR" b="1" dirty="0"/>
          </a:p>
        </p:txBody>
      </p:sp>
      <p:sp>
        <p:nvSpPr>
          <p:cNvPr id="3" name="İçerik Yer Tutucusu 2"/>
          <p:cNvSpPr>
            <a:spLocks noGrp="1"/>
          </p:cNvSpPr>
          <p:nvPr>
            <p:ph idx="1"/>
          </p:nvPr>
        </p:nvSpPr>
        <p:spPr>
          <a:xfrm>
            <a:off x="838200" y="2724150"/>
            <a:ext cx="10515600" cy="3919538"/>
          </a:xfrm>
        </p:spPr>
        <p:txBody>
          <a:bodyPr>
            <a:normAutofit/>
          </a:bodyPr>
          <a:lstStyle/>
          <a:p>
            <a:pPr marL="0" indent="0">
              <a:buNone/>
            </a:pPr>
            <a:r>
              <a:rPr lang="tr-TR" sz="2600" dirty="0" smtClean="0"/>
              <a:t>	Toparlanıp </a:t>
            </a:r>
            <a:r>
              <a:rPr lang="tr-TR" sz="2600" dirty="0" smtClean="0"/>
              <a:t>hayatları </a:t>
            </a:r>
            <a:r>
              <a:rPr lang="tr-TR" sz="2600" dirty="0"/>
              <a:t>d</a:t>
            </a:r>
            <a:r>
              <a:rPr lang="tr-TR" sz="2600" dirty="0" smtClean="0"/>
              <a:t>aha </a:t>
            </a:r>
            <a:r>
              <a:rPr lang="tr-TR" sz="2600" dirty="0"/>
              <a:t>i</a:t>
            </a:r>
            <a:r>
              <a:rPr lang="tr-TR" sz="2600" dirty="0" smtClean="0"/>
              <a:t>yi </a:t>
            </a:r>
            <a:r>
              <a:rPr lang="tr-TR" sz="2600" dirty="0"/>
              <a:t>g</a:t>
            </a:r>
            <a:r>
              <a:rPr lang="tr-TR" sz="2600" dirty="0" smtClean="0"/>
              <a:t>idenlerin </a:t>
            </a:r>
            <a:r>
              <a:rPr lang="tr-TR" sz="2600" dirty="0"/>
              <a:t>f</a:t>
            </a:r>
            <a:r>
              <a:rPr lang="tr-TR" sz="2600" dirty="0" smtClean="0"/>
              <a:t>arkı </a:t>
            </a:r>
            <a:r>
              <a:rPr lang="tr-TR" sz="2600" dirty="0"/>
              <a:t>n</a:t>
            </a:r>
            <a:r>
              <a:rPr lang="tr-TR" sz="2600" dirty="0" smtClean="0"/>
              <a:t>eydi? Süper güçleri </a:t>
            </a:r>
            <a:r>
              <a:rPr lang="tr-TR" sz="2600" dirty="0"/>
              <a:t>m</a:t>
            </a:r>
            <a:r>
              <a:rPr lang="tr-TR" sz="2600" dirty="0" smtClean="0"/>
              <a:t>i vardı?</a:t>
            </a:r>
          </a:p>
          <a:p>
            <a:pPr marL="0" indent="0">
              <a:buNone/>
            </a:pPr>
            <a:r>
              <a:rPr lang="tr-TR" sz="2600" dirty="0" smtClean="0"/>
              <a:t>	Bazı </a:t>
            </a:r>
            <a:r>
              <a:rPr lang="tr-TR" sz="2600" dirty="0" smtClean="0"/>
              <a:t>insanlar  problemlerine rağmen mutlu olabiliyor iken bazıları      neden yapamıyor?</a:t>
            </a:r>
          </a:p>
          <a:p>
            <a:pPr marL="0" indent="0">
              <a:buNone/>
            </a:pPr>
            <a:r>
              <a:rPr lang="tr-TR" sz="2600" dirty="0" smtClean="0"/>
              <a:t>	Neden </a:t>
            </a:r>
            <a:r>
              <a:rPr lang="tr-TR" sz="2600" dirty="0" smtClean="0"/>
              <a:t>strese karşı bazıları daha dayanıksız/dayanıklı?</a:t>
            </a:r>
          </a:p>
          <a:p>
            <a:pPr marL="0" indent="0">
              <a:buNone/>
            </a:pPr>
            <a:r>
              <a:rPr lang="tr-TR" sz="2600" dirty="0" smtClean="0"/>
              <a:t>	Başka </a:t>
            </a:r>
            <a:r>
              <a:rPr lang="tr-TR" sz="2600" dirty="0" smtClean="0"/>
              <a:t>çocukların hiçbir şeyi yok iken benim çocuğum her şeye sahip ama neden benim ki dayanıksız, o çocuk güçlükler karşısında daha sağlam…</a:t>
            </a:r>
            <a:endParaRPr lang="tr-TR" sz="2600" dirty="0"/>
          </a:p>
        </p:txBody>
      </p:sp>
    </p:spTree>
    <p:extLst>
      <p:ext uri="{BB962C8B-B14F-4D97-AF65-F5344CB8AC3E}">
        <p14:creationId xmlns:p14="http://schemas.microsoft.com/office/powerpoint/2010/main" val="75100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525" y="1035050"/>
            <a:ext cx="10515600" cy="4351338"/>
          </a:xfrm>
        </p:spPr>
        <p:txBody>
          <a:bodyPr/>
          <a:lstStyle/>
          <a:p>
            <a:pPr marL="0" indent="0">
              <a:buNone/>
            </a:pPr>
            <a:r>
              <a:rPr lang="tr-TR" dirty="0" smtClean="0"/>
              <a:t>***Çünkü </a:t>
            </a:r>
            <a:r>
              <a:rPr lang="tr-TR" dirty="0" smtClean="0"/>
              <a:t>herkesin dayanıklılıkla ilgili kapasitesi, güçleri ve ihtiyacı farklıdır. </a:t>
            </a:r>
            <a:endParaRPr lang="tr-TR" dirty="0"/>
          </a:p>
        </p:txBody>
      </p:sp>
      <p:pic>
        <p:nvPicPr>
          <p:cNvPr id="4" name="Resim 3"/>
          <p:cNvPicPr>
            <a:picLocks noChangeAspect="1"/>
          </p:cNvPicPr>
          <p:nvPr/>
        </p:nvPicPr>
        <p:blipFill rotWithShape="1">
          <a:blip r:embed="rId2"/>
          <a:srcRect l="12116" t="16737" r="10577" b="7832"/>
          <a:stretch/>
        </p:blipFill>
        <p:spPr>
          <a:xfrm>
            <a:off x="4286251" y="2076450"/>
            <a:ext cx="3829050" cy="2886075"/>
          </a:xfrm>
          <a:prstGeom prst="rect">
            <a:avLst/>
          </a:prstGeom>
        </p:spPr>
      </p:pic>
    </p:spTree>
    <p:extLst>
      <p:ext uri="{BB962C8B-B14F-4D97-AF65-F5344CB8AC3E}">
        <p14:creationId xmlns:p14="http://schemas.microsoft.com/office/powerpoint/2010/main" val="221529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28020339"/>
              </p:ext>
            </p:extLst>
          </p:nvPr>
        </p:nvGraphicFramePr>
        <p:xfrm>
          <a:off x="0" y="-219074"/>
          <a:ext cx="12201525" cy="7313688"/>
        </p:xfrm>
        <a:graphic>
          <a:graphicData uri="http://schemas.openxmlformats.org/drawingml/2006/table">
            <a:tbl>
              <a:tblPr firstRow="1" bandRow="1">
                <a:tableStyleId>{5C22544A-7EE6-4342-B048-85BDC9FD1C3A}</a:tableStyleId>
              </a:tblPr>
              <a:tblGrid>
                <a:gridCol w="9886950"/>
                <a:gridCol w="1019175"/>
                <a:gridCol w="1295400"/>
              </a:tblGrid>
              <a:tr h="1078482">
                <a:tc>
                  <a:txBody>
                    <a:bodyPr/>
                    <a:lstStyle/>
                    <a:p>
                      <a:r>
                        <a:rPr lang="tr-TR" sz="1400" dirty="0" smtClean="0"/>
                        <a:t>                                                    </a:t>
                      </a:r>
                    </a:p>
                    <a:p>
                      <a:pPr algn="ctr"/>
                      <a:r>
                        <a:rPr lang="tr-TR" sz="2000" dirty="0" smtClean="0"/>
                        <a:t>Psikolojik Sağlamlık İç görü Listesi</a:t>
                      </a:r>
                    </a:p>
                    <a:p>
                      <a:r>
                        <a:rPr lang="tr-TR" sz="1400" dirty="0" smtClean="0"/>
                        <a:t>Listede yer alan maddeleri gözden geçirip, kendinize yönelttiğiniz bu sorularla psikolojik sağlamlık karşısında riskli ve güçlü yönlerinizi; içsel ve çevresel kaynaklarınızı fark ederek kendinizi güçlendirebilirsiniz. </a:t>
                      </a:r>
                    </a:p>
                  </a:txBody>
                  <a:tcPr/>
                </a:tc>
                <a:tc>
                  <a:txBody>
                    <a:bodyPr/>
                    <a:lstStyle/>
                    <a:p>
                      <a:endParaRPr lang="tr-TR" dirty="0" smtClean="0"/>
                    </a:p>
                    <a:p>
                      <a:r>
                        <a:rPr lang="tr-TR" dirty="0" smtClean="0"/>
                        <a:t>EVET </a:t>
                      </a:r>
                      <a:endParaRPr lang="tr-TR" dirty="0"/>
                    </a:p>
                  </a:txBody>
                  <a:tcPr/>
                </a:tc>
                <a:tc>
                  <a:txBody>
                    <a:bodyPr/>
                    <a:lstStyle/>
                    <a:p>
                      <a:endParaRPr lang="tr-TR" dirty="0" smtClean="0"/>
                    </a:p>
                    <a:p>
                      <a:r>
                        <a:rPr lang="tr-TR" dirty="0" smtClean="0"/>
                        <a:t>HAYIR</a:t>
                      </a:r>
                      <a:endParaRPr lang="tr-TR" dirty="0"/>
                    </a:p>
                  </a:txBody>
                  <a:tcPr/>
                </a:tc>
              </a:tr>
              <a:tr h="357015">
                <a:tc>
                  <a:txBody>
                    <a:bodyPr/>
                    <a:lstStyle/>
                    <a:p>
                      <a:r>
                        <a:rPr lang="tr-TR" sz="1400" dirty="0" smtClean="0"/>
                        <a:t>1.Etrafımda ne olursa olsun güvenebileceğim ve beni seven insanlar var</a:t>
                      </a:r>
                    </a:p>
                  </a:txBody>
                  <a:tcPr/>
                </a:tc>
                <a:tc>
                  <a:txBody>
                    <a:bodyPr/>
                    <a:lstStyle/>
                    <a:p>
                      <a:endParaRPr lang="tr-TR" dirty="0"/>
                    </a:p>
                  </a:txBody>
                  <a:tcPr/>
                </a:tc>
                <a:tc>
                  <a:txBody>
                    <a:bodyPr/>
                    <a:lstStyle/>
                    <a:p>
                      <a:endParaRPr lang="tr-TR" dirty="0"/>
                    </a:p>
                  </a:txBody>
                  <a:tcPr/>
                </a:tc>
              </a:tr>
              <a:tr h="357015">
                <a:tc>
                  <a:txBody>
                    <a:bodyPr/>
                    <a:lstStyle/>
                    <a:p>
                      <a:r>
                        <a:rPr lang="tr-TR" sz="1400" dirty="0" smtClean="0"/>
                        <a:t>2.Zor zamanlarımda bana yardım edecek insanlar var. </a:t>
                      </a:r>
                    </a:p>
                  </a:txBody>
                  <a:tcPr/>
                </a:tc>
                <a:tc>
                  <a:txBody>
                    <a:bodyPr/>
                    <a:lstStyle/>
                    <a:p>
                      <a:endParaRPr lang="tr-TR"/>
                    </a:p>
                  </a:txBody>
                  <a:tcPr/>
                </a:tc>
                <a:tc>
                  <a:txBody>
                    <a:bodyPr/>
                    <a:lstStyle/>
                    <a:p>
                      <a:endParaRPr lang="tr-TR" dirty="0"/>
                    </a:p>
                  </a:txBody>
                  <a:tcPr/>
                </a:tc>
              </a:tr>
              <a:tr h="357015">
                <a:tc>
                  <a:txBody>
                    <a:bodyPr/>
                    <a:lstStyle/>
                    <a:p>
                      <a:r>
                        <a:rPr lang="tr-TR" sz="1400" dirty="0" smtClean="0"/>
                        <a:t>3. Beni korkutan ve rahatsız eden şeyler hakkında başkalarıyla konuşabilirim.</a:t>
                      </a:r>
                    </a:p>
                  </a:txBody>
                  <a:tcPr/>
                </a:tc>
                <a:tc>
                  <a:txBody>
                    <a:bodyPr/>
                    <a:lstStyle/>
                    <a:p>
                      <a:endParaRPr lang="tr-TR"/>
                    </a:p>
                  </a:txBody>
                  <a:tcPr/>
                </a:tc>
                <a:tc>
                  <a:txBody>
                    <a:bodyPr/>
                    <a:lstStyle/>
                    <a:p>
                      <a:endParaRPr lang="tr-TR" dirty="0"/>
                    </a:p>
                  </a:txBody>
                  <a:tcPr/>
                </a:tc>
              </a:tr>
              <a:tr h="357015">
                <a:tc>
                  <a:txBody>
                    <a:bodyPr/>
                    <a:lstStyle/>
                    <a:p>
                      <a:r>
                        <a:rPr lang="tr-TR" sz="1400" dirty="0" smtClean="0"/>
                        <a:t>3.Bazı şeylerin nasıl doğru şekilde yapılacağını bana kendi davranışlarıyla gösteren ve destek olan  insanlar var.</a:t>
                      </a:r>
                    </a:p>
                  </a:txBody>
                  <a:tcPr/>
                </a:tc>
                <a:tc>
                  <a:txBody>
                    <a:bodyPr/>
                    <a:lstStyle/>
                    <a:p>
                      <a:endParaRPr lang="tr-TR"/>
                    </a:p>
                  </a:txBody>
                  <a:tcPr/>
                </a:tc>
                <a:tc>
                  <a:txBody>
                    <a:bodyPr/>
                    <a:lstStyle/>
                    <a:p>
                      <a:endParaRPr lang="tr-TR"/>
                    </a:p>
                  </a:txBody>
                  <a:tcPr/>
                </a:tc>
              </a:tr>
              <a:tr h="357015">
                <a:tc>
                  <a:txBody>
                    <a:bodyPr/>
                    <a:lstStyle/>
                    <a:p>
                      <a:r>
                        <a:rPr lang="tr-TR" sz="1400" dirty="0" smtClean="0"/>
                        <a:t>4. İnsanların hoşlanabileceği ve sevebileceği bir insanım.</a:t>
                      </a:r>
                    </a:p>
                  </a:txBody>
                  <a:tcPr/>
                </a:tc>
                <a:tc>
                  <a:txBody>
                    <a:bodyPr/>
                    <a:lstStyle/>
                    <a:p>
                      <a:endParaRPr lang="tr-TR"/>
                    </a:p>
                  </a:txBody>
                  <a:tcPr/>
                </a:tc>
                <a:tc>
                  <a:txBody>
                    <a:bodyPr/>
                    <a:lstStyle/>
                    <a:p>
                      <a:endParaRPr lang="tr-TR"/>
                    </a:p>
                  </a:txBody>
                  <a:tcPr/>
                </a:tc>
              </a:tr>
              <a:tr h="357015">
                <a:tc>
                  <a:txBody>
                    <a:bodyPr/>
                    <a:lstStyle/>
                    <a:p>
                      <a:r>
                        <a:rPr lang="tr-TR" sz="1400" dirty="0" smtClean="0"/>
                        <a:t>5. Karşılaştığım problemlere çözüm yolu bulabilirim.</a:t>
                      </a:r>
                    </a:p>
                  </a:txBody>
                  <a:tcPr/>
                </a:tc>
                <a:tc>
                  <a:txBody>
                    <a:bodyPr/>
                    <a:lstStyle/>
                    <a:p>
                      <a:endParaRPr lang="tr-TR" dirty="0"/>
                    </a:p>
                  </a:txBody>
                  <a:tcPr/>
                </a:tc>
                <a:tc>
                  <a:txBody>
                    <a:bodyPr/>
                    <a:lstStyle/>
                    <a:p>
                      <a:endParaRPr lang="tr-TR" dirty="0"/>
                    </a:p>
                  </a:txBody>
                  <a:tcPr/>
                </a:tc>
              </a:tr>
              <a:tr h="357015">
                <a:tc>
                  <a:txBody>
                    <a:bodyPr/>
                    <a:lstStyle/>
                    <a:p>
                      <a:r>
                        <a:rPr lang="tr-TR" sz="1400" dirty="0" smtClean="0"/>
                        <a:t>6.Biriyle konuşmak ve harekete geçmek için doğru zaman olup olmadığını anlayabilirim. </a:t>
                      </a:r>
                    </a:p>
                  </a:txBody>
                  <a:tcPr/>
                </a:tc>
                <a:tc>
                  <a:txBody>
                    <a:bodyPr/>
                    <a:lstStyle/>
                    <a:p>
                      <a:endParaRPr lang="tr-TR" dirty="0"/>
                    </a:p>
                  </a:txBody>
                  <a:tcPr/>
                </a:tc>
                <a:tc>
                  <a:txBody>
                    <a:bodyPr/>
                    <a:lstStyle/>
                    <a:p>
                      <a:endParaRPr lang="tr-TR" dirty="0"/>
                    </a:p>
                  </a:txBody>
                  <a:tcPr/>
                </a:tc>
              </a:tr>
              <a:tr h="357015">
                <a:tc>
                  <a:txBody>
                    <a:bodyPr/>
                    <a:lstStyle/>
                    <a:p>
                      <a:r>
                        <a:rPr lang="tr-TR" sz="1400" dirty="0" smtClean="0"/>
                        <a:t>7.İhtiyacım olduğunda bana yardım edecek birini bulabilirim. </a:t>
                      </a:r>
                    </a:p>
                  </a:txBody>
                  <a:tcPr/>
                </a:tc>
                <a:tc>
                  <a:txBody>
                    <a:bodyPr/>
                    <a:lstStyle/>
                    <a:p>
                      <a:endParaRPr lang="tr-TR"/>
                    </a:p>
                  </a:txBody>
                  <a:tcPr/>
                </a:tc>
                <a:tc>
                  <a:txBody>
                    <a:bodyPr/>
                    <a:lstStyle/>
                    <a:p>
                      <a:endParaRPr lang="tr-TR"/>
                    </a:p>
                  </a:txBody>
                  <a:tcPr/>
                </a:tc>
              </a:tr>
              <a:tr h="357015">
                <a:tc>
                  <a:txBody>
                    <a:bodyPr/>
                    <a:lstStyle/>
                    <a:p>
                      <a:r>
                        <a:rPr lang="tr-TR" sz="1400" dirty="0" smtClean="0"/>
                        <a:t>8.Kendime ve başkalarına karşı saygılıyım.</a:t>
                      </a:r>
                    </a:p>
                  </a:txBody>
                  <a:tcPr/>
                </a:tc>
                <a:tc>
                  <a:txBody>
                    <a:bodyPr/>
                    <a:lstStyle/>
                    <a:p>
                      <a:endParaRPr lang="tr-TR"/>
                    </a:p>
                  </a:txBody>
                  <a:tcPr/>
                </a:tc>
                <a:tc>
                  <a:txBody>
                    <a:bodyPr/>
                    <a:lstStyle/>
                    <a:p>
                      <a:endParaRPr lang="tr-TR"/>
                    </a:p>
                  </a:txBody>
                  <a:tcPr/>
                </a:tc>
              </a:tr>
              <a:tr h="357015">
                <a:tc>
                  <a:txBody>
                    <a:bodyPr/>
                    <a:lstStyle/>
                    <a:p>
                      <a:r>
                        <a:rPr lang="tr-TR" sz="1400" dirty="0" smtClean="0"/>
                        <a:t>9.Benim işleri kendi başıma yapabilmemi öğrenmemi isteyen insanlar var.</a:t>
                      </a:r>
                    </a:p>
                  </a:txBody>
                  <a:tcPr/>
                </a:tc>
                <a:tc>
                  <a:txBody>
                    <a:bodyPr/>
                    <a:lstStyle/>
                    <a:p>
                      <a:endParaRPr lang="tr-TR"/>
                    </a:p>
                  </a:txBody>
                  <a:tcPr/>
                </a:tc>
                <a:tc>
                  <a:txBody>
                    <a:bodyPr/>
                    <a:lstStyle/>
                    <a:p>
                      <a:endParaRPr lang="tr-TR"/>
                    </a:p>
                  </a:txBody>
                  <a:tcPr/>
                </a:tc>
              </a:tr>
              <a:tr h="357015">
                <a:tc>
                  <a:txBody>
                    <a:bodyPr/>
                    <a:lstStyle/>
                    <a:p>
                      <a:r>
                        <a:rPr lang="tr-TR" sz="1400" dirty="0" smtClean="0"/>
                        <a:t>10.Doğru olmayan, tehlikeli işler yaptığımı hissettiğimde kendimi kontrol edebilirim. </a:t>
                      </a:r>
                    </a:p>
                  </a:txBody>
                  <a:tcPr/>
                </a:tc>
                <a:tc>
                  <a:txBody>
                    <a:bodyPr/>
                    <a:lstStyle/>
                    <a:p>
                      <a:endParaRPr lang="tr-TR" dirty="0"/>
                    </a:p>
                  </a:txBody>
                  <a:tcPr/>
                </a:tc>
                <a:tc>
                  <a:txBody>
                    <a:bodyPr/>
                    <a:lstStyle/>
                    <a:p>
                      <a:endParaRPr lang="tr-TR"/>
                    </a:p>
                  </a:txBody>
                  <a:tcPr/>
                </a:tc>
              </a:tr>
              <a:tr h="357015">
                <a:tc>
                  <a:txBody>
                    <a:bodyPr/>
                    <a:lstStyle/>
                    <a:p>
                      <a:r>
                        <a:rPr lang="tr-TR" sz="1400" dirty="0" smtClean="0"/>
                        <a:t>11. İşlerin yoluna gireceğine eminim</a:t>
                      </a:r>
                    </a:p>
                  </a:txBody>
                  <a:tcPr/>
                </a:tc>
                <a:tc>
                  <a:txBody>
                    <a:bodyPr/>
                    <a:lstStyle/>
                    <a:p>
                      <a:endParaRPr lang="tr-TR"/>
                    </a:p>
                  </a:txBody>
                  <a:tcPr/>
                </a:tc>
                <a:tc>
                  <a:txBody>
                    <a:bodyPr/>
                    <a:lstStyle/>
                    <a:p>
                      <a:endParaRPr lang="tr-TR"/>
                    </a:p>
                  </a:txBody>
                  <a:tcPr/>
                </a:tc>
              </a:tr>
              <a:tr h="368524">
                <a:tc>
                  <a:txBody>
                    <a:bodyPr/>
                    <a:lstStyle/>
                    <a:p>
                      <a:r>
                        <a:rPr lang="tr-TR" sz="1400" dirty="0" smtClean="0"/>
                        <a:t>12. Başkaları için güzel şeyler yapmaktan ve onlara ilgimi göstermekten memnunum.</a:t>
                      </a:r>
                    </a:p>
                  </a:txBody>
                  <a:tcPr/>
                </a:tc>
                <a:tc>
                  <a:txBody>
                    <a:bodyPr/>
                    <a:lstStyle/>
                    <a:p>
                      <a:endParaRPr lang="tr-TR" dirty="0"/>
                    </a:p>
                  </a:txBody>
                  <a:tcPr/>
                </a:tc>
                <a:tc>
                  <a:txBody>
                    <a:bodyPr/>
                    <a:lstStyle/>
                    <a:p>
                      <a:endParaRPr lang="tr-TR"/>
                    </a:p>
                  </a:txBody>
                  <a:tcPr/>
                </a:tc>
              </a:tr>
              <a:tr h="383154">
                <a:tc>
                  <a:txBody>
                    <a:bodyPr/>
                    <a:lstStyle/>
                    <a:p>
                      <a:r>
                        <a:rPr lang="tr-TR" sz="1400" dirty="0" smtClean="0"/>
                        <a:t>13.Benim için sınır koyan insanlar var. Bu sayede  tehlike veya bir sorunla karşılaştığımda ne zaman durmam gerektiğini bilebilirim. </a:t>
                      </a:r>
                    </a:p>
                  </a:txBody>
                  <a:tcPr/>
                </a:tc>
                <a:tc>
                  <a:txBody>
                    <a:bodyPr/>
                    <a:lstStyle/>
                    <a:p>
                      <a:endParaRPr lang="tr-TR" dirty="0"/>
                    </a:p>
                  </a:txBody>
                  <a:tcPr/>
                </a:tc>
                <a:tc>
                  <a:txBody>
                    <a:bodyPr/>
                    <a:lstStyle/>
                    <a:p>
                      <a:endParaRPr lang="tr-TR" dirty="0"/>
                    </a:p>
                  </a:txBody>
                  <a:tcPr/>
                </a:tc>
              </a:tr>
              <a:tr h="1094408">
                <a:tc>
                  <a:txBody>
                    <a:bodyPr/>
                    <a:lstStyle/>
                    <a:p>
                      <a:r>
                        <a:rPr lang="tr-TR" sz="1400" dirty="0" smtClean="0"/>
                        <a:t>14. Kendi davranışlarımdan sorumluluğunun bilincindeyim.</a:t>
                      </a:r>
                    </a:p>
                    <a:p>
                      <a:r>
                        <a:rPr lang="tr-TR" sz="1400" i="1" dirty="0" smtClean="0">
                          <a:solidFill>
                            <a:srgbClr val="FF0000"/>
                          </a:solidFill>
                        </a:rPr>
                        <a:t>Bu liste tanı koymak ya da tıbbi amaçlı olarak değil psikolojik sağlamlık konusunda bireye iç görü kazandırmak amacıyla kullanılır</a:t>
                      </a:r>
                    </a:p>
                  </a:txBody>
                  <a:tcPr/>
                </a:tc>
                <a:tc>
                  <a:txBody>
                    <a:bodyPr/>
                    <a:lstStyle/>
                    <a:p>
                      <a:endParaRPr lang="tr-TR" dirty="0"/>
                    </a:p>
                  </a:txBody>
                  <a:tcPr/>
                </a:tc>
                <a:tc>
                  <a:txBody>
                    <a:bodyPr/>
                    <a:lstStyle/>
                    <a:p>
                      <a:endParaRPr lang="tr-TR" dirty="0"/>
                    </a:p>
                  </a:txBody>
                  <a:tcPr/>
                </a:tc>
              </a:tr>
            </a:tbl>
          </a:graphicData>
        </a:graphic>
      </p:graphicFrame>
    </p:spTree>
    <p:extLst>
      <p:ext uri="{BB962C8B-B14F-4D97-AF65-F5344CB8AC3E}">
        <p14:creationId xmlns:p14="http://schemas.microsoft.com/office/powerpoint/2010/main" val="3587594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8031" y="1768110"/>
            <a:ext cx="10515600" cy="4351338"/>
          </a:xfrm>
        </p:spPr>
        <p:txBody>
          <a:bodyPr/>
          <a:lstStyle/>
          <a:p>
            <a:pPr marL="0" indent="0">
              <a:buNone/>
            </a:pPr>
            <a:r>
              <a:rPr lang="tr-TR" dirty="0"/>
              <a:t>Yaşadığımız tüm stres ve sıkıntılar, bedenimizde olduğu gibi ruhumuzda da toksinler, zehirler biriktiriyor, zihnimizi kirletiyor ve dolduruyor. </a:t>
            </a:r>
            <a:endParaRPr lang="tr-TR" dirty="0" smtClean="0"/>
          </a:p>
          <a:p>
            <a:pPr marL="0" indent="0">
              <a:buNone/>
            </a:pPr>
            <a:r>
              <a:rPr lang="tr-TR" dirty="0" smtClean="0"/>
              <a:t>Psikolojik Sağlamlığınızı korumak ve zorlu yaşam olayları sonrasında psikolojik sağlamlığınızı arttırmak ve Psikolojik bir arınma için ;</a:t>
            </a:r>
          </a:p>
          <a:p>
            <a:pPr marL="0" indent="0">
              <a:buNone/>
            </a:pPr>
            <a:r>
              <a:rPr lang="tr-TR" dirty="0" smtClean="0"/>
              <a:t>Sahip olduğunuz </a:t>
            </a:r>
            <a:r>
              <a:rPr lang="tr-TR" dirty="0"/>
              <a:t>i</a:t>
            </a:r>
            <a:r>
              <a:rPr lang="tr-TR" dirty="0" smtClean="0"/>
              <a:t>nanç , tutum ve duyguların birleşimi ile meydana gelen kendi içsel kaynaklarınızı, sosyal - kişiler arası becerilerinizi ve  dışsal kaynaklarınızı fark edip geliştirmelisiniz.</a:t>
            </a:r>
            <a:endParaRPr lang="tr-TR" dirty="0"/>
          </a:p>
        </p:txBody>
      </p:sp>
      <p:pic>
        <p:nvPicPr>
          <p:cNvPr id="7" name="Resim 6"/>
          <p:cNvPicPr>
            <a:picLocks noChangeAspect="1"/>
          </p:cNvPicPr>
          <p:nvPr/>
        </p:nvPicPr>
        <p:blipFill>
          <a:blip r:embed="rId2"/>
          <a:stretch>
            <a:fillRect/>
          </a:stretch>
        </p:blipFill>
        <p:spPr>
          <a:xfrm>
            <a:off x="2949603" y="4715304"/>
            <a:ext cx="6738564" cy="1983127"/>
          </a:xfrm>
          <a:prstGeom prst="rect">
            <a:avLst/>
          </a:prstGeom>
        </p:spPr>
      </p:pic>
      <p:pic>
        <p:nvPicPr>
          <p:cNvPr id="2" name="Resim 1"/>
          <p:cNvPicPr>
            <a:picLocks noChangeAspect="1"/>
          </p:cNvPicPr>
          <p:nvPr/>
        </p:nvPicPr>
        <p:blipFill>
          <a:blip r:embed="rId3"/>
          <a:stretch>
            <a:fillRect/>
          </a:stretch>
        </p:blipFill>
        <p:spPr>
          <a:xfrm>
            <a:off x="569517" y="77638"/>
            <a:ext cx="10595766" cy="169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5499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501775"/>
            <a:ext cx="10970623" cy="4351338"/>
          </a:xfrm>
        </p:spPr>
        <p:txBody>
          <a:bodyPr>
            <a:normAutofit/>
          </a:bodyPr>
          <a:lstStyle/>
          <a:p>
            <a:pPr marL="0" indent="0">
              <a:buNone/>
            </a:pPr>
            <a:r>
              <a:rPr lang="tr-TR" sz="2600" b="1" dirty="0"/>
              <a:t>TEKNİK 1</a:t>
            </a:r>
            <a:endParaRPr lang="tr-TR" sz="2600" b="1" dirty="0" smtClean="0"/>
          </a:p>
          <a:p>
            <a:pPr marL="0" indent="0">
              <a:buNone/>
            </a:pPr>
            <a:r>
              <a:rPr lang="tr-TR" sz="2600" dirty="0" smtClean="0"/>
              <a:t> </a:t>
            </a:r>
            <a:r>
              <a:rPr lang="tr-TR" sz="2600" dirty="0" smtClean="0"/>
              <a:t>	Kendinize </a:t>
            </a:r>
            <a:r>
              <a:rPr lang="tr-TR" sz="2600" dirty="0" smtClean="0"/>
              <a:t>sırasıyla </a:t>
            </a:r>
          </a:p>
          <a:p>
            <a:pPr marL="0" indent="0">
              <a:buNone/>
            </a:pPr>
            <a:r>
              <a:rPr lang="tr-TR" sz="2600" dirty="0" smtClean="0"/>
              <a:t>“</a:t>
            </a:r>
            <a:r>
              <a:rPr lang="tr-TR" sz="2600" dirty="0"/>
              <a:t>N</a:t>
            </a:r>
            <a:r>
              <a:rPr lang="tr-TR" sz="2600" dirty="0" smtClean="0"/>
              <a:t>e hissediyorum?” </a:t>
            </a:r>
          </a:p>
          <a:p>
            <a:pPr marL="0" indent="0">
              <a:buNone/>
            </a:pPr>
            <a:r>
              <a:rPr lang="tr-TR" sz="2600" dirty="0" smtClean="0"/>
              <a:t>“Ne oldu da bu duyguyu hissediyorum?”</a:t>
            </a:r>
          </a:p>
          <a:p>
            <a:pPr marL="0" indent="0">
              <a:buNone/>
            </a:pPr>
            <a:r>
              <a:rPr lang="tr-TR" sz="2600" dirty="0" smtClean="0"/>
              <a:t>“Bu durumda ne yapabilirim?” sorularını sorun</a:t>
            </a:r>
            <a:r>
              <a:rPr lang="tr-TR" sz="2600" dirty="0"/>
              <a:t>. </a:t>
            </a:r>
          </a:p>
        </p:txBody>
      </p:sp>
      <p:pic>
        <p:nvPicPr>
          <p:cNvPr id="5" name="Resim 4"/>
          <p:cNvPicPr>
            <a:picLocks noChangeAspect="1"/>
          </p:cNvPicPr>
          <p:nvPr/>
        </p:nvPicPr>
        <p:blipFill>
          <a:blip r:embed="rId2"/>
          <a:stretch>
            <a:fillRect/>
          </a:stretch>
        </p:blipFill>
        <p:spPr>
          <a:xfrm>
            <a:off x="3351233" y="4189776"/>
            <a:ext cx="5944554" cy="1937248"/>
          </a:xfrm>
          <a:prstGeom prst="rect">
            <a:avLst/>
          </a:prstGeom>
        </p:spPr>
      </p:pic>
    </p:spTree>
    <p:extLst>
      <p:ext uri="{BB962C8B-B14F-4D97-AF65-F5344CB8AC3E}">
        <p14:creationId xmlns:p14="http://schemas.microsoft.com/office/powerpoint/2010/main" val="427731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950" y="1163003"/>
            <a:ext cx="11106150" cy="4351338"/>
          </a:xfrm>
        </p:spPr>
        <p:txBody>
          <a:bodyPr>
            <a:normAutofit/>
          </a:bodyPr>
          <a:lstStyle/>
          <a:p>
            <a:pPr marL="0" indent="0" algn="just">
              <a:buNone/>
            </a:pPr>
            <a:r>
              <a:rPr lang="tr-TR" sz="2400" b="1" dirty="0" smtClean="0"/>
              <a:t>TEKNİK </a:t>
            </a:r>
            <a:r>
              <a:rPr lang="tr-TR" sz="2400" b="1" dirty="0" smtClean="0"/>
              <a:t>2 </a:t>
            </a:r>
            <a:endParaRPr lang="tr-TR" sz="2400" b="1" dirty="0" smtClean="0"/>
          </a:p>
          <a:p>
            <a:pPr marL="0" indent="0" algn="just">
              <a:buNone/>
            </a:pPr>
            <a:r>
              <a:rPr lang="tr-TR" sz="2400" dirty="0" smtClean="0"/>
              <a:t>	Bir </a:t>
            </a:r>
            <a:r>
              <a:rPr lang="tr-TR" sz="2400" dirty="0" smtClean="0"/>
              <a:t>karar vereceğiniz ya da herhangi bir davranışta bulanacağınız zaman; «</a:t>
            </a:r>
            <a:r>
              <a:rPr lang="tr-TR" sz="2400" dirty="0" smtClean="0">
                <a:solidFill>
                  <a:srgbClr val="FF0000"/>
                </a:solidFill>
              </a:rPr>
              <a:t>Bunu yapmak bana faydalı mı olur? Zararlı mı olur?» </a:t>
            </a:r>
            <a:r>
              <a:rPr lang="tr-TR" sz="2400" dirty="0"/>
              <a:t>d</a:t>
            </a:r>
            <a:r>
              <a:rPr lang="tr-TR" sz="2400" dirty="0" smtClean="0"/>
              <a:t>iye düşünüp ona göre karar verin. </a:t>
            </a:r>
          </a:p>
          <a:p>
            <a:pPr marL="0" indent="0" algn="just">
              <a:buNone/>
            </a:pPr>
            <a:r>
              <a:rPr lang="tr-TR" sz="2400" dirty="0" smtClean="0"/>
              <a:t>	Bu  </a:t>
            </a:r>
            <a:r>
              <a:rPr lang="tr-TR" sz="2400" dirty="0" smtClean="0"/>
              <a:t>sorunun cevabının sizin için dönemsel olarak da değişebileceğini göz önünde bulundurun. </a:t>
            </a:r>
          </a:p>
          <a:p>
            <a:pPr marL="0" indent="0" algn="just">
              <a:buNone/>
            </a:pPr>
            <a:r>
              <a:rPr lang="tr-TR" sz="2400" dirty="0" smtClean="0"/>
              <a:t>	</a:t>
            </a:r>
            <a:r>
              <a:rPr lang="tr-TR" sz="2400" dirty="0" err="1" smtClean="0"/>
              <a:t>Örn</a:t>
            </a:r>
            <a:r>
              <a:rPr lang="tr-TR" sz="2400" dirty="0" smtClean="0"/>
              <a:t>: Vefat eden bir yakınınızın fotoğraflarına ilk zamanlar bakmak size iyi gelirken ilerleyen dönemlerde kötü hissettirebilir.  </a:t>
            </a:r>
            <a:endParaRPr lang="tr-TR" sz="2400" dirty="0"/>
          </a:p>
        </p:txBody>
      </p:sp>
      <p:pic>
        <p:nvPicPr>
          <p:cNvPr id="4" name="Resim 3"/>
          <p:cNvPicPr>
            <a:picLocks noChangeAspect="1"/>
          </p:cNvPicPr>
          <p:nvPr/>
        </p:nvPicPr>
        <p:blipFill>
          <a:blip r:embed="rId2"/>
          <a:stretch>
            <a:fillRect/>
          </a:stretch>
        </p:blipFill>
        <p:spPr>
          <a:xfrm>
            <a:off x="8158579" y="4634855"/>
            <a:ext cx="3048264" cy="1980938"/>
          </a:xfrm>
          <a:prstGeom prst="rect">
            <a:avLst/>
          </a:prstGeom>
        </p:spPr>
      </p:pic>
    </p:spTree>
    <p:extLst>
      <p:ext uri="{BB962C8B-B14F-4D97-AF65-F5344CB8AC3E}">
        <p14:creationId xmlns:p14="http://schemas.microsoft.com/office/powerpoint/2010/main" val="2083663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289074" y="1394052"/>
            <a:ext cx="4963887" cy="3766457"/>
          </a:xfrm>
          <a:prstGeom prst="rect">
            <a:avLst/>
          </a:prstGeom>
        </p:spPr>
      </p:pic>
      <p:sp>
        <p:nvSpPr>
          <p:cNvPr id="3" name="İçerik Yer Tutucusu 2"/>
          <p:cNvSpPr>
            <a:spLocks noGrp="1"/>
          </p:cNvSpPr>
          <p:nvPr>
            <p:ph idx="1"/>
          </p:nvPr>
        </p:nvSpPr>
        <p:spPr>
          <a:xfrm>
            <a:off x="721450" y="1523274"/>
            <a:ext cx="7386230" cy="4351338"/>
          </a:xfrm>
        </p:spPr>
        <p:txBody>
          <a:bodyPr/>
          <a:lstStyle/>
          <a:p>
            <a:pPr marL="0" indent="0">
              <a:buNone/>
            </a:pPr>
            <a:r>
              <a:rPr lang="tr-TR" sz="2400" b="1" dirty="0"/>
              <a:t>TEKNİK 3</a:t>
            </a:r>
          </a:p>
          <a:p>
            <a:pPr marL="0" indent="0">
              <a:buNone/>
            </a:pPr>
            <a:r>
              <a:rPr lang="tr-TR" sz="2400" dirty="0" smtClean="0"/>
              <a:t>	Güçlü </a:t>
            </a:r>
            <a:r>
              <a:rPr lang="tr-TR" sz="2400" dirty="0"/>
              <a:t>yönlerinizi fark edin. Fark etmek değişimin ilk adımıdır. </a:t>
            </a:r>
            <a:endParaRPr lang="tr-TR" sz="2400" dirty="0" smtClean="0"/>
          </a:p>
          <a:p>
            <a:pPr marL="0" indent="0">
              <a:buNone/>
            </a:pPr>
            <a:r>
              <a:rPr lang="tr-TR" sz="2400" dirty="0" smtClean="0"/>
              <a:t>	Olumsuz </a:t>
            </a:r>
            <a:r>
              <a:rPr lang="tr-TR" sz="2400" dirty="0"/>
              <a:t>yönlerimiz yerine olumlulara odaklanın. </a:t>
            </a:r>
            <a:r>
              <a:rPr lang="tr-TR" sz="2400" dirty="0" smtClean="0"/>
              <a:t>Güçlü </a:t>
            </a:r>
            <a:r>
              <a:rPr lang="tr-TR" sz="2400" dirty="0"/>
              <a:t>yönlerinizi yazarak kendinize bir farkındalık kazandırın. </a:t>
            </a:r>
            <a:endParaRPr lang="tr-TR" sz="2400" dirty="0" smtClean="0"/>
          </a:p>
          <a:p>
            <a:pPr marL="0" indent="0">
              <a:buNone/>
            </a:pPr>
            <a:r>
              <a:rPr lang="tr-TR" sz="2400" dirty="0" smtClean="0"/>
              <a:t>	Yeniden </a:t>
            </a:r>
            <a:r>
              <a:rPr lang="tr-TR" sz="2400" dirty="0"/>
              <a:t>kendimizi keşfetmeye ve tanımaya çalışmak kaygımızı kontrol edebilmede bize yardımcı </a:t>
            </a:r>
            <a:r>
              <a:rPr lang="tr-TR" sz="2400" dirty="0" smtClean="0"/>
              <a:t>olacaktır.</a:t>
            </a:r>
            <a:endParaRPr lang="tr-TR" sz="2400" dirty="0"/>
          </a:p>
          <a:p>
            <a:endParaRPr lang="tr-TR" dirty="0"/>
          </a:p>
        </p:txBody>
      </p:sp>
    </p:spTree>
    <p:extLst>
      <p:ext uri="{BB962C8B-B14F-4D97-AF65-F5344CB8AC3E}">
        <p14:creationId xmlns:p14="http://schemas.microsoft.com/office/powerpoint/2010/main" val="28581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0550" y="936625"/>
            <a:ext cx="10515600" cy="1325563"/>
          </a:xfrm>
        </p:spPr>
        <p:txBody>
          <a:bodyPr/>
          <a:lstStyle/>
          <a:p>
            <a:r>
              <a:rPr lang="tr-TR" dirty="0" smtClean="0"/>
              <a:t>	</a:t>
            </a:r>
            <a:r>
              <a:rPr lang="tr-TR" dirty="0" smtClean="0">
                <a:latin typeface="Arial Black" pitchFamily="34" charset="0"/>
              </a:rPr>
              <a:t>Başlangıç …</a:t>
            </a:r>
            <a:endParaRPr lang="tr-TR" dirty="0">
              <a:latin typeface="Arial Black" pitchFamily="34" charset="0"/>
            </a:endParaRPr>
          </a:p>
        </p:txBody>
      </p:sp>
      <p:sp>
        <p:nvSpPr>
          <p:cNvPr id="3" name="İçerik Yer Tutucusu 2"/>
          <p:cNvSpPr>
            <a:spLocks noGrp="1"/>
          </p:cNvSpPr>
          <p:nvPr>
            <p:ph idx="1"/>
          </p:nvPr>
        </p:nvSpPr>
        <p:spPr>
          <a:xfrm>
            <a:off x="507606" y="2506662"/>
            <a:ext cx="10515600" cy="4351338"/>
          </a:xfrm>
        </p:spPr>
        <p:txBody>
          <a:bodyPr>
            <a:normAutofit/>
          </a:bodyPr>
          <a:lstStyle/>
          <a:p>
            <a:pPr marL="0" indent="0" algn="just">
              <a:buNone/>
            </a:pPr>
            <a:r>
              <a:rPr lang="tr-TR" dirty="0" smtClean="0"/>
              <a:t>	</a:t>
            </a:r>
            <a:r>
              <a:rPr lang="tr-TR" sz="2000" dirty="0" smtClean="0"/>
              <a:t>Dünyada </a:t>
            </a:r>
            <a:r>
              <a:rPr lang="tr-TR" sz="2000" dirty="0"/>
              <a:t>ve ülkemizde </a:t>
            </a:r>
            <a:r>
              <a:rPr lang="tr-TR" sz="2000" dirty="0" smtClean="0"/>
              <a:t>yaşanmakta olan </a:t>
            </a:r>
            <a:r>
              <a:rPr lang="tr-TR" sz="2000" dirty="0" err="1" smtClean="0"/>
              <a:t>pandemi</a:t>
            </a:r>
            <a:r>
              <a:rPr lang="tr-TR" sz="2000" dirty="0" smtClean="0"/>
              <a:t> süreci </a:t>
            </a:r>
            <a:r>
              <a:rPr lang="tr-TR" sz="2000" dirty="0"/>
              <a:t>ile baş edebilmenin en </a:t>
            </a:r>
            <a:r>
              <a:rPr lang="tr-TR" sz="2000" dirty="0" smtClean="0"/>
              <a:t>temel kurallarından </a:t>
            </a:r>
            <a:r>
              <a:rPr lang="tr-TR" sz="2000" dirty="0"/>
              <a:t>birinin de </a:t>
            </a:r>
            <a:r>
              <a:rPr lang="tr-TR" sz="2000" dirty="0" smtClean="0"/>
              <a:t>bireylerin ve  </a:t>
            </a:r>
            <a:r>
              <a:rPr lang="tr-TR" sz="2000" dirty="0"/>
              <a:t>dolayısı </a:t>
            </a:r>
            <a:r>
              <a:rPr lang="tr-TR" sz="2000" dirty="0" smtClean="0"/>
              <a:t>ile toplumun </a:t>
            </a:r>
            <a:r>
              <a:rPr lang="tr-TR" sz="2000" dirty="0"/>
              <a:t>PSİKOLOJİK SAĞLAMLILIK </a:t>
            </a:r>
            <a:r>
              <a:rPr lang="tr-TR" sz="2000" dirty="0" smtClean="0"/>
              <a:t>düzeyini artırmak </a:t>
            </a:r>
            <a:r>
              <a:rPr lang="tr-TR" sz="2000" dirty="0"/>
              <a:t>olduğunu </a:t>
            </a:r>
            <a:r>
              <a:rPr lang="tr-TR" sz="2000" dirty="0" smtClean="0"/>
              <a:t>bilinci ile hazırlamış olduğumuz bu sununun yetişkinlere ve dolaylı yoldan da gençlere ve çocuklara   destek olmasını amaçlıyoruz. </a:t>
            </a:r>
            <a:endParaRPr lang="tr-TR" sz="2000" dirty="0"/>
          </a:p>
          <a:p>
            <a:pPr marL="0" indent="0" algn="just">
              <a:buNone/>
            </a:pPr>
            <a:r>
              <a:rPr lang="tr-TR" sz="2000" dirty="0" smtClean="0"/>
              <a:t>	Bu günlerde ve önümüzdeki süreçte  yetişkinler olarak hepimizin yapması gereken kendi </a:t>
            </a:r>
            <a:r>
              <a:rPr lang="tr-TR" sz="2000" dirty="0"/>
              <a:t>psikolojik </a:t>
            </a:r>
            <a:r>
              <a:rPr lang="tr-TR" sz="2000" dirty="0" smtClean="0"/>
              <a:t>sağlamlığımızı istendik düzeye çıkarmak ve  çocuklarımızın, gençlerimizin ve toplumun psikolojik sağlamlık </a:t>
            </a:r>
            <a:r>
              <a:rPr lang="tr-TR" sz="2000" dirty="0"/>
              <a:t>düzeylerini desteklemektir !</a:t>
            </a:r>
          </a:p>
        </p:txBody>
      </p:sp>
      <p:pic>
        <p:nvPicPr>
          <p:cNvPr id="4" name="Resim 3"/>
          <p:cNvPicPr>
            <a:picLocks noChangeAspect="1"/>
          </p:cNvPicPr>
          <p:nvPr/>
        </p:nvPicPr>
        <p:blipFill>
          <a:blip r:embed="rId2"/>
          <a:stretch>
            <a:fillRect/>
          </a:stretch>
        </p:blipFill>
        <p:spPr>
          <a:xfrm>
            <a:off x="6584292" y="371220"/>
            <a:ext cx="4803380" cy="1987468"/>
          </a:xfrm>
          <a:prstGeom prst="rect">
            <a:avLst/>
          </a:prstGeom>
        </p:spPr>
      </p:pic>
    </p:spTree>
    <p:extLst>
      <p:ext uri="{BB962C8B-B14F-4D97-AF65-F5344CB8AC3E}">
        <p14:creationId xmlns:p14="http://schemas.microsoft.com/office/powerpoint/2010/main" val="1049051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307580" y="1934097"/>
            <a:ext cx="5062138" cy="2847453"/>
          </a:xfrm>
          <a:prstGeom prst="rect">
            <a:avLst/>
          </a:prstGeom>
        </p:spPr>
      </p:pic>
      <p:sp>
        <p:nvSpPr>
          <p:cNvPr id="3" name="İçerik Yer Tutucusu 2"/>
          <p:cNvSpPr>
            <a:spLocks noGrp="1"/>
          </p:cNvSpPr>
          <p:nvPr>
            <p:ph idx="1"/>
          </p:nvPr>
        </p:nvSpPr>
        <p:spPr>
          <a:xfrm>
            <a:off x="481148" y="1181100"/>
            <a:ext cx="7224577" cy="4348436"/>
          </a:xfrm>
        </p:spPr>
        <p:txBody>
          <a:bodyPr>
            <a:normAutofit lnSpcReduction="10000"/>
          </a:bodyPr>
          <a:lstStyle/>
          <a:p>
            <a:pPr marL="0" indent="0">
              <a:buNone/>
            </a:pPr>
            <a:r>
              <a:rPr lang="tr-TR" sz="2400" b="1" dirty="0"/>
              <a:t>TEKNİK 4</a:t>
            </a:r>
          </a:p>
          <a:p>
            <a:pPr marL="0" indent="0">
              <a:buNone/>
            </a:pPr>
            <a:r>
              <a:rPr lang="tr-TR" sz="2400" dirty="0" smtClean="0"/>
              <a:t>	Güçlü </a:t>
            </a:r>
            <a:r>
              <a:rPr lang="tr-TR" sz="2400" dirty="0"/>
              <a:t>yönlerinizi analiz edin. </a:t>
            </a:r>
            <a:endParaRPr lang="tr-TR" sz="2400" dirty="0" smtClean="0"/>
          </a:p>
          <a:p>
            <a:pPr marL="0" indent="0">
              <a:buNone/>
            </a:pPr>
            <a:r>
              <a:rPr lang="tr-TR" sz="2400" dirty="0" smtClean="0"/>
              <a:t>	Bunun </a:t>
            </a:r>
            <a:r>
              <a:rPr lang="tr-TR" sz="2400" dirty="0"/>
              <a:t>için en son ne zaman kötü bir şey yaşadığınızı ve sizi neyin tekrar ayağa kaldırdığını tespit edin. </a:t>
            </a:r>
            <a:endParaRPr lang="tr-TR" sz="2400" dirty="0" smtClean="0"/>
          </a:p>
          <a:p>
            <a:pPr marL="0" indent="0">
              <a:buNone/>
            </a:pPr>
            <a:r>
              <a:rPr lang="tr-TR" sz="2400" dirty="0" smtClean="0">
                <a:solidFill>
                  <a:srgbClr val="FF0000"/>
                </a:solidFill>
              </a:rPr>
              <a:t>«En </a:t>
            </a:r>
            <a:r>
              <a:rPr lang="tr-TR" sz="2400" dirty="0">
                <a:solidFill>
                  <a:srgbClr val="FF0000"/>
                </a:solidFill>
              </a:rPr>
              <a:t>zor zamanlarınızda </a:t>
            </a:r>
            <a:r>
              <a:rPr lang="tr-TR" sz="2400" dirty="0" smtClean="0">
                <a:solidFill>
                  <a:srgbClr val="FF0000"/>
                </a:solidFill>
              </a:rPr>
              <a:t>beni ne korudu?» </a:t>
            </a:r>
          </a:p>
          <a:p>
            <a:pPr marL="0" indent="0">
              <a:buNone/>
            </a:pPr>
            <a:r>
              <a:rPr lang="tr-TR" sz="2400" dirty="0" smtClean="0"/>
              <a:t>«</a:t>
            </a:r>
            <a:r>
              <a:rPr lang="tr-TR" sz="2400" dirty="0" smtClean="0">
                <a:solidFill>
                  <a:srgbClr val="FF0000"/>
                </a:solidFill>
              </a:rPr>
              <a:t>Bununla </a:t>
            </a:r>
            <a:r>
              <a:rPr lang="tr-TR" sz="2400" dirty="0">
                <a:solidFill>
                  <a:srgbClr val="FF0000"/>
                </a:solidFill>
              </a:rPr>
              <a:t>nasıl başa </a:t>
            </a:r>
            <a:r>
              <a:rPr lang="tr-TR" sz="2400" dirty="0" smtClean="0">
                <a:solidFill>
                  <a:srgbClr val="FF0000"/>
                </a:solidFill>
              </a:rPr>
              <a:t>çıkmıştım?» </a:t>
            </a:r>
          </a:p>
          <a:p>
            <a:pPr marL="0" indent="0">
              <a:buNone/>
            </a:pPr>
            <a:r>
              <a:rPr lang="tr-TR" sz="2400" dirty="0" smtClean="0"/>
              <a:t>	sorularını </a:t>
            </a:r>
            <a:r>
              <a:rPr lang="tr-TR" sz="2400" dirty="0"/>
              <a:t>sık sık kendinize sorup </a:t>
            </a:r>
            <a:r>
              <a:rPr lang="tr-TR" sz="2400" dirty="0" smtClean="0"/>
              <a:t>cevaplarını </a:t>
            </a:r>
            <a:r>
              <a:rPr lang="tr-TR" sz="2400" dirty="0"/>
              <a:t>bulun. </a:t>
            </a:r>
            <a:endParaRPr lang="tr-TR" sz="2400" dirty="0" smtClean="0"/>
          </a:p>
          <a:p>
            <a:pPr marL="0" indent="0">
              <a:buNone/>
            </a:pPr>
            <a:r>
              <a:rPr lang="tr-TR" sz="2400" dirty="0" smtClean="0"/>
              <a:t>	Odaklanmanız </a:t>
            </a:r>
            <a:r>
              <a:rPr lang="tr-TR" sz="2400" dirty="0" smtClean="0"/>
              <a:t>gereken « </a:t>
            </a:r>
            <a:r>
              <a:rPr lang="tr-TR" sz="2400" dirty="0" smtClean="0">
                <a:solidFill>
                  <a:srgbClr val="FF0000"/>
                </a:solidFill>
              </a:rPr>
              <a:t>Bugün beni </a:t>
            </a:r>
            <a:r>
              <a:rPr lang="tr-TR" sz="2400" dirty="0">
                <a:solidFill>
                  <a:srgbClr val="FF0000"/>
                </a:solidFill>
              </a:rPr>
              <a:t>ayakta tutan </a:t>
            </a:r>
            <a:r>
              <a:rPr lang="tr-TR" sz="2400" dirty="0" smtClean="0">
                <a:solidFill>
                  <a:srgbClr val="FF0000"/>
                </a:solidFill>
              </a:rPr>
              <a:t>ne?» </a:t>
            </a:r>
            <a:r>
              <a:rPr lang="tr-TR" sz="2400" dirty="0"/>
              <a:t>sorusunun cevabıdır. </a:t>
            </a:r>
          </a:p>
        </p:txBody>
      </p:sp>
    </p:spTree>
    <p:extLst>
      <p:ext uri="{BB962C8B-B14F-4D97-AF65-F5344CB8AC3E}">
        <p14:creationId xmlns:p14="http://schemas.microsoft.com/office/powerpoint/2010/main" val="145174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a:t>TEKNİK 5</a:t>
            </a:r>
          </a:p>
          <a:p>
            <a:pPr marL="0" indent="0">
              <a:buNone/>
            </a:pPr>
            <a:r>
              <a:rPr lang="tr-TR" sz="2400" dirty="0" smtClean="0"/>
              <a:t>	Yakınlarınıza </a:t>
            </a:r>
            <a:r>
              <a:rPr lang="tr-TR" sz="2400" dirty="0"/>
              <a:t>“psikolojik sağlamlık” tan bahsedin. </a:t>
            </a:r>
            <a:r>
              <a:rPr lang="tr-TR" sz="2400" dirty="0" smtClean="0"/>
              <a:t>Yakınlarınızın </a:t>
            </a:r>
            <a:r>
              <a:rPr lang="tr-TR" sz="2400" dirty="0"/>
              <a:t>koruyucu faktörlerini bulmalarına yardımcı olun. </a:t>
            </a:r>
            <a:endParaRPr lang="tr-TR" sz="2400" dirty="0" smtClean="0"/>
          </a:p>
          <a:p>
            <a:pPr marL="0" indent="0">
              <a:buNone/>
            </a:pPr>
            <a:r>
              <a:rPr lang="tr-TR" sz="2400" dirty="0" smtClean="0"/>
              <a:t>	Aynı </a:t>
            </a:r>
            <a:r>
              <a:rPr lang="tr-TR" sz="2400" dirty="0"/>
              <a:t>zamanda aktif baş etme becerileri olan mizah, iletişim becerileri, atılganlık, duygu düzenleme, eleştirel düşünme stratejileri gibi beceriler sizin ve yakınlarınızın hayatlarında olsun.</a:t>
            </a:r>
          </a:p>
          <a:p>
            <a:endParaRPr lang="tr-TR" dirty="0"/>
          </a:p>
        </p:txBody>
      </p:sp>
      <p:pic>
        <p:nvPicPr>
          <p:cNvPr id="2" name="Resim 1"/>
          <p:cNvPicPr>
            <a:picLocks noChangeAspect="1"/>
          </p:cNvPicPr>
          <p:nvPr/>
        </p:nvPicPr>
        <p:blipFill>
          <a:blip r:embed="rId2"/>
          <a:stretch>
            <a:fillRect/>
          </a:stretch>
        </p:blipFill>
        <p:spPr>
          <a:xfrm>
            <a:off x="2905125" y="4252822"/>
            <a:ext cx="6943725" cy="2268747"/>
          </a:xfrm>
          <a:prstGeom prst="rect">
            <a:avLst/>
          </a:prstGeom>
        </p:spPr>
      </p:pic>
    </p:spTree>
    <p:extLst>
      <p:ext uri="{BB962C8B-B14F-4D97-AF65-F5344CB8AC3E}">
        <p14:creationId xmlns:p14="http://schemas.microsoft.com/office/powerpoint/2010/main" val="41869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2149475"/>
            <a:ext cx="10515600" cy="4351338"/>
          </a:xfrm>
        </p:spPr>
        <p:txBody>
          <a:bodyPr>
            <a:normAutofit/>
          </a:bodyPr>
          <a:lstStyle/>
          <a:p>
            <a:pPr marL="0" indent="0" algn="just">
              <a:buNone/>
            </a:pPr>
            <a:r>
              <a:rPr lang="tr-TR" sz="2400" b="1" dirty="0" smtClean="0"/>
              <a:t>TEKNİK 6</a:t>
            </a:r>
          </a:p>
          <a:p>
            <a:pPr marL="0" indent="0" algn="just">
              <a:buNone/>
            </a:pPr>
            <a:r>
              <a:rPr lang="tr-TR" sz="2400" dirty="0" smtClean="0"/>
              <a:t>	Sosyalleşmek </a:t>
            </a:r>
            <a:r>
              <a:rPr lang="tr-TR" sz="2400" dirty="0"/>
              <a:t>koruyucu bir faktördür</a:t>
            </a:r>
            <a:r>
              <a:rPr lang="tr-TR" sz="2400" dirty="0" smtClean="0"/>
              <a:t>. İnsanlarla vakit geçirin,</a:t>
            </a:r>
            <a:r>
              <a:rPr lang="tr-TR" sz="2400" dirty="0"/>
              <a:t> </a:t>
            </a:r>
            <a:r>
              <a:rPr lang="tr-TR" sz="2400" dirty="0" smtClean="0"/>
              <a:t>yalnız </a:t>
            </a:r>
            <a:r>
              <a:rPr lang="tr-TR" sz="2400" dirty="0"/>
              <a:t>kaldığınız zamanı </a:t>
            </a:r>
            <a:r>
              <a:rPr lang="tr-TR" sz="2400" dirty="0" smtClean="0"/>
              <a:t>azaltın. Ancak kaygıyı </a:t>
            </a:r>
            <a:r>
              <a:rPr lang="tr-TR" sz="2400" dirty="0"/>
              <a:t>pekiştiren kişilerle ilişkimize mesafe koymaya çalışın</a:t>
            </a:r>
            <a:r>
              <a:rPr lang="tr-TR" sz="2400" dirty="0" smtClean="0"/>
              <a:t>.. </a:t>
            </a:r>
          </a:p>
          <a:p>
            <a:pPr marL="0" indent="0" algn="just">
              <a:buNone/>
            </a:pPr>
            <a:r>
              <a:rPr lang="tr-TR" sz="2400" dirty="0" smtClean="0"/>
              <a:t>	Sosyal </a:t>
            </a:r>
            <a:r>
              <a:rPr lang="tr-TR" sz="2400" dirty="0" smtClean="0"/>
              <a:t>çevrenizin zihninizi okuduğunu varsaymayın. sizin ne düşündüğünüzü, ne hissettiğinizi ya da neye ihtiyacınız olduğunu, taleplerinizi  tahmin etmesini beklemeyin . Açıkça söyleyin. </a:t>
            </a:r>
            <a:r>
              <a:rPr lang="tr-TR" sz="2400" dirty="0"/>
              <a:t>Kaygılarımızı ve diğer tüm duygularımızı yakınlarımızla paylaşarak </a:t>
            </a:r>
            <a:r>
              <a:rPr lang="tr-TR" sz="2400" dirty="0" smtClean="0"/>
              <a:t>rahatlayın .</a:t>
            </a:r>
            <a:endParaRPr lang="tr-TR" sz="2400" dirty="0"/>
          </a:p>
          <a:p>
            <a:pPr marL="0" indent="0">
              <a:buNone/>
            </a:pPr>
            <a:endParaRPr lang="tr-TR" dirty="0"/>
          </a:p>
        </p:txBody>
      </p:sp>
      <p:pic>
        <p:nvPicPr>
          <p:cNvPr id="2" name="Resim 1"/>
          <p:cNvPicPr>
            <a:picLocks noChangeAspect="1"/>
          </p:cNvPicPr>
          <p:nvPr/>
        </p:nvPicPr>
        <p:blipFill>
          <a:blip r:embed="rId2"/>
          <a:stretch>
            <a:fillRect/>
          </a:stretch>
        </p:blipFill>
        <p:spPr>
          <a:xfrm>
            <a:off x="4043362" y="438150"/>
            <a:ext cx="3686175" cy="1571625"/>
          </a:xfrm>
          <a:prstGeom prst="rect">
            <a:avLst/>
          </a:prstGeom>
        </p:spPr>
      </p:pic>
    </p:spTree>
    <p:extLst>
      <p:ext uri="{BB962C8B-B14F-4D97-AF65-F5344CB8AC3E}">
        <p14:creationId xmlns:p14="http://schemas.microsoft.com/office/powerpoint/2010/main" val="209438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b="1" dirty="0" smtClean="0"/>
              <a:t>TEKNİK 7 </a:t>
            </a:r>
          </a:p>
          <a:p>
            <a:pPr marL="0" indent="0">
              <a:buNone/>
            </a:pPr>
            <a:r>
              <a:rPr lang="tr-TR" sz="2400" dirty="0" smtClean="0"/>
              <a:t>	Hayata </a:t>
            </a:r>
            <a:r>
              <a:rPr lang="tr-TR" sz="2400" dirty="0" smtClean="0"/>
              <a:t>dair yeni, olumlu ve geniş bir perspektif oluşturun. </a:t>
            </a:r>
          </a:p>
          <a:p>
            <a:pPr marL="0" indent="0">
              <a:buNone/>
            </a:pPr>
            <a:r>
              <a:rPr lang="tr-TR" sz="2400" dirty="0" smtClean="0"/>
              <a:t>	Olumlu</a:t>
            </a:r>
            <a:r>
              <a:rPr lang="tr-TR" sz="2400" dirty="0" smtClean="0"/>
              <a:t>, stresli ve </a:t>
            </a:r>
            <a:r>
              <a:rPr lang="tr-TR" sz="2400" dirty="0" err="1" smtClean="0"/>
              <a:t>travmatik</a:t>
            </a:r>
            <a:r>
              <a:rPr lang="tr-TR" sz="2400" dirty="0" smtClean="0"/>
              <a:t> durumların sizi ele geçirmesine izin vermeyin. </a:t>
            </a:r>
          </a:p>
          <a:p>
            <a:pPr marL="0" indent="0">
              <a:buNone/>
            </a:pPr>
            <a:r>
              <a:rPr lang="tr-TR" sz="2400" dirty="0" smtClean="0"/>
              <a:t>	Akılcı </a:t>
            </a:r>
            <a:r>
              <a:rPr lang="tr-TR" sz="2400" dirty="0"/>
              <a:t>olmayan düşüncelerden uzaklaşarak akılcı düşünmeye </a:t>
            </a:r>
            <a:r>
              <a:rPr lang="tr-TR" sz="2400" dirty="0" smtClean="0"/>
              <a:t>çalışın. Kabullenme sürecinizi devreye sokun.</a:t>
            </a:r>
            <a:endParaRPr lang="tr-TR" sz="2400" dirty="0"/>
          </a:p>
          <a:p>
            <a:pPr marL="0" indent="0">
              <a:buNone/>
            </a:pPr>
            <a:r>
              <a:rPr lang="tr-TR" sz="2400" dirty="0" smtClean="0"/>
              <a:t>	Hayatınızda </a:t>
            </a:r>
            <a:r>
              <a:rPr lang="tr-TR" sz="2400" dirty="0" smtClean="0"/>
              <a:t>hala iyi olan şeylere odaklanın. </a:t>
            </a:r>
          </a:p>
          <a:p>
            <a:pPr marL="0" indent="0">
              <a:buNone/>
            </a:pPr>
            <a:endParaRPr lang="tr-TR" dirty="0" smtClean="0"/>
          </a:p>
          <a:p>
            <a:endParaRPr lang="tr-TR" dirty="0"/>
          </a:p>
        </p:txBody>
      </p:sp>
      <p:pic>
        <p:nvPicPr>
          <p:cNvPr id="2" name="Resim 1"/>
          <p:cNvPicPr>
            <a:picLocks noChangeAspect="1"/>
          </p:cNvPicPr>
          <p:nvPr/>
        </p:nvPicPr>
        <p:blipFill>
          <a:blip r:embed="rId2"/>
          <a:stretch>
            <a:fillRect/>
          </a:stretch>
        </p:blipFill>
        <p:spPr>
          <a:xfrm>
            <a:off x="7135362" y="3791744"/>
            <a:ext cx="3432626" cy="2105025"/>
          </a:xfrm>
          <a:prstGeom prst="rect">
            <a:avLst/>
          </a:prstGeom>
        </p:spPr>
      </p:pic>
    </p:spTree>
    <p:extLst>
      <p:ext uri="{BB962C8B-B14F-4D97-AF65-F5344CB8AC3E}">
        <p14:creationId xmlns:p14="http://schemas.microsoft.com/office/powerpoint/2010/main" val="343869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dirty="0"/>
              <a:t> </a:t>
            </a:r>
            <a:r>
              <a:rPr lang="tr-TR" sz="2400" b="1" dirty="0"/>
              <a:t>TEKNİK 8</a:t>
            </a:r>
          </a:p>
          <a:p>
            <a:pPr marL="0" indent="0">
              <a:buNone/>
            </a:pPr>
            <a:r>
              <a:rPr lang="tr-TR" sz="2400" dirty="0" smtClean="0"/>
              <a:t>	Psikolojik </a:t>
            </a:r>
            <a:r>
              <a:rPr lang="tr-TR" sz="2400" dirty="0"/>
              <a:t>sağlamlığı destekleyen rutinleriniz olsun. K</a:t>
            </a:r>
            <a:r>
              <a:rPr lang="tr-TR" sz="2400" dirty="0" smtClean="0"/>
              <a:t>eyif </a:t>
            </a:r>
            <a:r>
              <a:rPr lang="tr-TR" sz="2400" dirty="0"/>
              <a:t>verecek etkinlik ve hobilere yönelmeyi </a:t>
            </a:r>
            <a:r>
              <a:rPr lang="tr-TR" sz="2400" dirty="0" smtClean="0"/>
              <a:t>seçin.</a:t>
            </a:r>
          </a:p>
          <a:p>
            <a:pPr marL="0" indent="0">
              <a:buNone/>
            </a:pPr>
            <a:r>
              <a:rPr lang="tr-TR" sz="2400" dirty="0" smtClean="0"/>
              <a:t>	Size </a:t>
            </a:r>
            <a:r>
              <a:rPr lang="tr-TR" sz="2400" dirty="0"/>
              <a:t>iyi gelen kişileri, kitapları, şarkıları ve filmleri yakınlarınızda bulundurun. </a:t>
            </a:r>
            <a:endParaRPr lang="tr-TR" sz="2400" dirty="0" smtClean="0"/>
          </a:p>
          <a:p>
            <a:pPr marL="0" indent="0">
              <a:buNone/>
            </a:pPr>
            <a:r>
              <a:rPr lang="tr-TR" sz="2400" dirty="0" smtClean="0"/>
              <a:t>	Bunları </a:t>
            </a:r>
            <a:r>
              <a:rPr lang="tr-TR" sz="2400" dirty="0"/>
              <a:t>rutinleriniz haline getirin ve bu rutinlerin size umut, iyimserlik ve yaşam becerisi sağlıyor olduğuna dikkat edin. </a:t>
            </a:r>
          </a:p>
          <a:p>
            <a:endParaRPr lang="tr-TR" dirty="0"/>
          </a:p>
        </p:txBody>
      </p:sp>
      <p:pic>
        <p:nvPicPr>
          <p:cNvPr id="5" name="Resim 4"/>
          <p:cNvPicPr>
            <a:picLocks noChangeAspect="1"/>
          </p:cNvPicPr>
          <p:nvPr/>
        </p:nvPicPr>
        <p:blipFill>
          <a:blip r:embed="rId2"/>
          <a:stretch>
            <a:fillRect/>
          </a:stretch>
        </p:blipFill>
        <p:spPr>
          <a:xfrm>
            <a:off x="2476500" y="4324350"/>
            <a:ext cx="6391275" cy="2272508"/>
          </a:xfrm>
          <a:prstGeom prst="rect">
            <a:avLst/>
          </a:prstGeom>
        </p:spPr>
      </p:pic>
    </p:spTree>
    <p:extLst>
      <p:ext uri="{BB962C8B-B14F-4D97-AF65-F5344CB8AC3E}">
        <p14:creationId xmlns:p14="http://schemas.microsoft.com/office/powerpoint/2010/main" val="162503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smtClean="0"/>
              <a:t>TEKNİK </a:t>
            </a:r>
            <a:r>
              <a:rPr lang="tr-TR" sz="2400" b="1" dirty="0"/>
              <a:t>9</a:t>
            </a:r>
            <a:endParaRPr lang="tr-TR" sz="2400" b="1" dirty="0" smtClean="0"/>
          </a:p>
          <a:p>
            <a:pPr marL="0" indent="0">
              <a:buNone/>
            </a:pPr>
            <a:r>
              <a:rPr lang="tr-TR" sz="2400" dirty="0" smtClean="0"/>
              <a:t>	Başınıza </a:t>
            </a:r>
            <a:r>
              <a:rPr lang="tr-TR" sz="2400" dirty="0" smtClean="0"/>
              <a:t>gelenleri ve olayları değiştirme şansınız olmadığına ancak  her zaman her türlü durumda kendi seçim şansınız olduğuna odaklanın. </a:t>
            </a:r>
          </a:p>
          <a:p>
            <a:pPr marL="0" indent="0">
              <a:buNone/>
            </a:pPr>
            <a:r>
              <a:rPr lang="tr-TR" sz="2400" dirty="0" smtClean="0"/>
              <a:t>	Her </a:t>
            </a:r>
            <a:r>
              <a:rPr lang="tr-TR" sz="2400" dirty="0" smtClean="0"/>
              <a:t>türlü durumda tutum ve davranışlarınızı kendinizin seçebileceğini unutmayın Anı yaşayın. Geçmişi ya da geleceği  düşünmeyin.</a:t>
            </a:r>
          </a:p>
          <a:p>
            <a:endParaRPr lang="tr-TR" dirty="0"/>
          </a:p>
        </p:txBody>
      </p:sp>
    </p:spTree>
    <p:extLst>
      <p:ext uri="{BB962C8B-B14F-4D97-AF65-F5344CB8AC3E}">
        <p14:creationId xmlns:p14="http://schemas.microsoft.com/office/powerpoint/2010/main" val="113068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574" y="1454150"/>
            <a:ext cx="11439525" cy="4351338"/>
          </a:xfrm>
        </p:spPr>
        <p:txBody>
          <a:bodyPr>
            <a:normAutofit/>
          </a:bodyPr>
          <a:lstStyle/>
          <a:p>
            <a:pPr marL="0" indent="0">
              <a:buNone/>
            </a:pPr>
            <a:r>
              <a:rPr lang="tr-TR" sz="2400" b="1" dirty="0" smtClean="0"/>
              <a:t>TEKNİK 10</a:t>
            </a:r>
          </a:p>
          <a:p>
            <a:pPr marL="0" indent="0">
              <a:buNone/>
            </a:pPr>
            <a:r>
              <a:rPr lang="tr-TR" sz="2400" dirty="0" smtClean="0"/>
              <a:t>	Zorlu </a:t>
            </a:r>
            <a:r>
              <a:rPr lang="tr-TR" sz="2400" dirty="0" smtClean="0"/>
              <a:t>yaşam olayınızla ilgili sorumlu tutacağınız kişi ya da kişileri affedin. Bu kendiniz ise kendinizi bağışlayın. Affetmeden ilerlemeniz ve durumla baş etmeniz mümkün değildir. </a:t>
            </a:r>
            <a:endParaRPr lang="tr-TR" sz="2400" dirty="0"/>
          </a:p>
        </p:txBody>
      </p:sp>
      <p:pic>
        <p:nvPicPr>
          <p:cNvPr id="4" name="Resim 3"/>
          <p:cNvPicPr>
            <a:picLocks noChangeAspect="1"/>
          </p:cNvPicPr>
          <p:nvPr/>
        </p:nvPicPr>
        <p:blipFill>
          <a:blip r:embed="rId2"/>
          <a:stretch>
            <a:fillRect/>
          </a:stretch>
        </p:blipFill>
        <p:spPr>
          <a:xfrm>
            <a:off x="8635621" y="3009899"/>
            <a:ext cx="2680079" cy="3183449"/>
          </a:xfrm>
          <a:prstGeom prst="rect">
            <a:avLst/>
          </a:prstGeom>
        </p:spPr>
      </p:pic>
    </p:spTree>
    <p:extLst>
      <p:ext uri="{BB962C8B-B14F-4D97-AF65-F5344CB8AC3E}">
        <p14:creationId xmlns:p14="http://schemas.microsoft.com/office/powerpoint/2010/main" val="139587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2216150"/>
            <a:ext cx="10515600" cy="4351338"/>
          </a:xfrm>
        </p:spPr>
        <p:txBody>
          <a:bodyPr/>
          <a:lstStyle/>
          <a:p>
            <a:pPr marL="0" indent="0" algn="just">
              <a:buNone/>
            </a:pPr>
            <a:r>
              <a:rPr lang="tr-TR" dirty="0" smtClean="0"/>
              <a:t>Eğer </a:t>
            </a:r>
            <a:r>
              <a:rPr lang="tr-TR" dirty="0"/>
              <a:t>tüm </a:t>
            </a:r>
            <a:r>
              <a:rPr lang="tr-TR" dirty="0" smtClean="0"/>
              <a:t>bu tekniklere </a:t>
            </a:r>
            <a:r>
              <a:rPr lang="tr-TR" dirty="0"/>
              <a:t>rağmen hala hayatınızdaki olumsuzluklara odaklanıp güçlü yönlerinizi göremiyorsanız yani psikolojik sağlamlığınızı sağlayamıyorsanız </a:t>
            </a:r>
            <a:r>
              <a:rPr lang="tr-TR" dirty="0" smtClean="0"/>
              <a:t>profesyonel </a:t>
            </a:r>
            <a:r>
              <a:rPr lang="tr-TR" dirty="0"/>
              <a:t>destek alın.</a:t>
            </a:r>
          </a:p>
          <a:p>
            <a:endParaRPr lang="tr-TR" dirty="0"/>
          </a:p>
          <a:p>
            <a:endParaRPr lang="tr-TR" dirty="0"/>
          </a:p>
        </p:txBody>
      </p:sp>
      <p:pic>
        <p:nvPicPr>
          <p:cNvPr id="4" name="Resim 3"/>
          <p:cNvPicPr>
            <a:picLocks noChangeAspect="1"/>
          </p:cNvPicPr>
          <p:nvPr/>
        </p:nvPicPr>
        <p:blipFill>
          <a:blip r:embed="rId2"/>
          <a:stretch>
            <a:fillRect/>
          </a:stretch>
        </p:blipFill>
        <p:spPr>
          <a:xfrm>
            <a:off x="4581525" y="3914775"/>
            <a:ext cx="2552700" cy="1790700"/>
          </a:xfrm>
          <a:prstGeom prst="rect">
            <a:avLst/>
          </a:prstGeom>
        </p:spPr>
      </p:pic>
    </p:spTree>
    <p:extLst>
      <p:ext uri="{BB962C8B-B14F-4D97-AF65-F5344CB8AC3E}">
        <p14:creationId xmlns:p14="http://schemas.microsoft.com/office/powerpoint/2010/main" val="3620778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pPr marL="0" indent="0">
              <a:buNone/>
            </a:pPr>
            <a:r>
              <a:rPr lang="tr-TR" sz="2400" dirty="0" smtClean="0"/>
              <a:t>	İnsan </a:t>
            </a:r>
            <a:r>
              <a:rPr lang="tr-TR" sz="2400" dirty="0" smtClean="0"/>
              <a:t>çok </a:t>
            </a:r>
            <a:r>
              <a:rPr lang="tr-TR" sz="2400" dirty="0"/>
              <a:t>güçlü bir </a:t>
            </a:r>
            <a:r>
              <a:rPr lang="tr-TR" sz="2400" dirty="0" smtClean="0"/>
              <a:t>varlıktır ve </a:t>
            </a:r>
            <a:r>
              <a:rPr lang="tr-TR" sz="2400" dirty="0"/>
              <a:t>hayatta kalma güdüsü, mücadele etme, ve adapte olma yetisi çok güçlüdür. </a:t>
            </a:r>
            <a:r>
              <a:rPr lang="tr-TR" sz="2400" dirty="0" smtClean="0"/>
              <a:t>Umutsuzluğa </a:t>
            </a:r>
            <a:r>
              <a:rPr lang="tr-TR" sz="2400" dirty="0"/>
              <a:t>kapıldığımızda </a:t>
            </a:r>
            <a:r>
              <a:rPr lang="tr-TR" sz="2400" dirty="0" smtClean="0"/>
              <a:t>bir </a:t>
            </a:r>
            <a:r>
              <a:rPr lang="tr-TR" sz="2400" dirty="0"/>
              <a:t>bakmak, gücümüzü yeniden toplamamıza ve inancımızı tazelememize yardımcı olacaktır. Hayat kendine her </a:t>
            </a:r>
            <a:r>
              <a:rPr lang="tr-TR" sz="2400" dirty="0" smtClean="0"/>
              <a:t>zaman </a:t>
            </a:r>
            <a:r>
              <a:rPr lang="tr-TR" sz="2400" dirty="0"/>
              <a:t>bir yol </a:t>
            </a:r>
            <a:r>
              <a:rPr lang="tr-TR" sz="2400" dirty="0" smtClean="0"/>
              <a:t>bulacaktır.</a:t>
            </a:r>
          </a:p>
          <a:p>
            <a:pPr marL="0" indent="0" algn="r">
              <a:buNone/>
            </a:pPr>
            <a:endParaRPr lang="tr-TR" sz="2400" dirty="0" smtClean="0"/>
          </a:p>
          <a:p>
            <a:pPr marL="0" indent="0" algn="r">
              <a:buNone/>
            </a:pPr>
            <a:endParaRPr lang="tr-TR" sz="2400" dirty="0"/>
          </a:p>
          <a:p>
            <a:pPr marL="0" indent="0" algn="r">
              <a:buNone/>
            </a:pPr>
            <a:endParaRPr lang="tr-TR" sz="2400" dirty="0" smtClean="0"/>
          </a:p>
          <a:p>
            <a:pPr marL="0" indent="0" algn="r">
              <a:buNone/>
            </a:pPr>
            <a:r>
              <a:rPr lang="tr-TR" sz="2400" i="1" dirty="0" smtClean="0"/>
              <a:t>Psikolojik </a:t>
            </a:r>
            <a:r>
              <a:rPr lang="tr-TR" sz="2400" i="1" dirty="0" smtClean="0"/>
              <a:t>Sağlamlığınızı Korumanız Dileğiyle…</a:t>
            </a:r>
            <a:endParaRPr lang="tr-TR" sz="2400" i="1" dirty="0"/>
          </a:p>
        </p:txBody>
      </p:sp>
      <p:pic>
        <p:nvPicPr>
          <p:cNvPr id="3" name="Resim 2"/>
          <p:cNvPicPr>
            <a:picLocks noChangeAspect="1"/>
          </p:cNvPicPr>
          <p:nvPr/>
        </p:nvPicPr>
        <p:blipFill>
          <a:blip r:embed="rId2"/>
          <a:stretch>
            <a:fillRect/>
          </a:stretch>
        </p:blipFill>
        <p:spPr>
          <a:xfrm>
            <a:off x="73915" y="178597"/>
            <a:ext cx="1892908" cy="1477676"/>
          </a:xfrm>
          <a:prstGeom prst="rect">
            <a:avLst/>
          </a:prstGeom>
        </p:spPr>
      </p:pic>
    </p:spTree>
    <p:extLst>
      <p:ext uri="{BB962C8B-B14F-4D97-AF65-F5344CB8AC3E}">
        <p14:creationId xmlns:p14="http://schemas.microsoft.com/office/powerpoint/2010/main" val="142868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65226"/>
            <a:ext cx="10515600" cy="311150"/>
          </a:xfrm>
        </p:spPr>
        <p:txBody>
          <a:bodyPr>
            <a:normAutofit fontScale="90000"/>
          </a:bodyPr>
          <a:lstStyle/>
          <a:p>
            <a:r>
              <a:rPr lang="tr-TR" sz="1800" b="1" dirty="0" smtClean="0"/>
              <a:t>KAYNAKÇA </a:t>
            </a:r>
            <a:endParaRPr lang="tr-TR" sz="1800" b="1" dirty="0"/>
          </a:p>
        </p:txBody>
      </p:sp>
      <p:sp>
        <p:nvSpPr>
          <p:cNvPr id="3" name="İçerik Yer Tutucusu 2"/>
          <p:cNvSpPr>
            <a:spLocks noGrp="1"/>
          </p:cNvSpPr>
          <p:nvPr>
            <p:ph idx="1"/>
          </p:nvPr>
        </p:nvSpPr>
        <p:spPr>
          <a:xfrm>
            <a:off x="881332" y="1699404"/>
            <a:ext cx="10515600" cy="3926636"/>
          </a:xfrm>
        </p:spPr>
        <p:txBody>
          <a:bodyPr>
            <a:noAutofit/>
          </a:bodyPr>
          <a:lstStyle/>
          <a:p>
            <a:r>
              <a:rPr lang="tr-TR" sz="1000" dirty="0"/>
              <a:t>Akar A. Çocuk ve Ergenler İçin Psikolojik Sağlamlık Geliştirme Programı 1. Baskı: Kasım 2018, Ankara</a:t>
            </a:r>
          </a:p>
          <a:p>
            <a:r>
              <a:rPr lang="en-US" sz="1000" dirty="0" err="1" smtClean="0"/>
              <a:t>Benard</a:t>
            </a:r>
            <a:r>
              <a:rPr lang="en-US" sz="1000" dirty="0" smtClean="0"/>
              <a:t>, B. (1992). Peer programs: A major strategy for fostering resiliency in kids. The Peer Facilitator Quarterly, 9, 3.</a:t>
            </a:r>
          </a:p>
          <a:p>
            <a:r>
              <a:rPr lang="en-US" sz="1000" dirty="0" smtClean="0"/>
              <a:t>Block, J., &amp; </a:t>
            </a:r>
            <a:r>
              <a:rPr lang="en-US" sz="1000" dirty="0" err="1" smtClean="0"/>
              <a:t>Kremen</a:t>
            </a:r>
            <a:r>
              <a:rPr lang="en-US" sz="1000" dirty="0" smtClean="0"/>
              <a:t>, A. M. (1996). IQ and Ego-Resiliency: Conceptual and Empirical Connections and Separateness. Journal of Personality and Social Psychology, 50, 349-361.</a:t>
            </a:r>
          </a:p>
          <a:p>
            <a:r>
              <a:rPr lang="en-US" sz="1000" dirty="0" smtClean="0"/>
              <a:t>Connor, K. M., &amp; Davidson, J. R. T. (2003). Development of a new resilience scale: The Connor–Davidson Resilience Scale (CDRISC). Depression and Anxiety, 18, 76–82</a:t>
            </a:r>
          </a:p>
          <a:p>
            <a:r>
              <a:rPr lang="en-US" sz="1000" dirty="0" err="1" smtClean="0"/>
              <a:t>Garmezy</a:t>
            </a:r>
            <a:r>
              <a:rPr lang="en-US" sz="1000" dirty="0" smtClean="0"/>
              <a:t>, N. (1985). Stress-resistant children: The search for protective factors. In J. E. Stevenson (Ed.), Recent Research in Developmental Psychopathology. Journal of Child Psychology and Psychiatry Book Supplement No. 4 (pp. 213-233). Oxford: </a:t>
            </a:r>
            <a:r>
              <a:rPr lang="en-US" sz="1000" dirty="0" err="1" smtClean="0"/>
              <a:t>Pergamon</a:t>
            </a:r>
            <a:endParaRPr lang="tr-TR" sz="1000" dirty="0" smtClean="0"/>
          </a:p>
          <a:p>
            <a:r>
              <a:rPr lang="tr-TR" sz="1000" dirty="0" err="1" smtClean="0"/>
              <a:t>Gizir</a:t>
            </a:r>
            <a:r>
              <a:rPr lang="tr-TR" sz="1000" dirty="0"/>
              <a:t>, C. A. (2016).  Psikolojik sağlamlık, risk faktörleri ve koruyucu faktörler üzerine bir derleme çalışması. Türk Psikolojik Danışma ve Rehberlik Dergisi, 3(28</a:t>
            </a:r>
            <a:r>
              <a:rPr lang="tr-TR" sz="1000" dirty="0" smtClean="0"/>
              <a:t>).</a:t>
            </a:r>
          </a:p>
          <a:p>
            <a:r>
              <a:rPr lang="tr-TR" sz="1000" dirty="0"/>
              <a:t>Işık Ş. </a:t>
            </a:r>
            <a:r>
              <a:rPr lang="tr-TR" sz="1000" dirty="0" smtClean="0"/>
              <a:t>(2020 ) Risk </a:t>
            </a:r>
            <a:r>
              <a:rPr lang="tr-TR" sz="1000" dirty="0"/>
              <a:t>Altındaki Çocuklar-Kendini Toparlama Gücü - Ankara </a:t>
            </a:r>
            <a:r>
              <a:rPr lang="tr-TR" sz="1000" dirty="0" err="1"/>
              <a:t>Mem</a:t>
            </a:r>
            <a:r>
              <a:rPr lang="tr-TR" sz="1000" dirty="0"/>
              <a:t> </a:t>
            </a:r>
            <a:r>
              <a:rPr lang="tr-TR" sz="1000" dirty="0" err="1"/>
              <a:t>ArGe</a:t>
            </a:r>
            <a:r>
              <a:rPr lang="tr-TR" sz="1000" dirty="0"/>
              <a:t> </a:t>
            </a:r>
          </a:p>
          <a:p>
            <a:r>
              <a:rPr lang="tr-TR" sz="1000" dirty="0"/>
              <a:t>İbrahim Demirci, Halil Ekşi, Duygu Dinçer, Selami </a:t>
            </a:r>
            <a:r>
              <a:rPr lang="tr-TR" sz="1000" dirty="0" err="1"/>
              <a:t>Kardaş</a:t>
            </a:r>
            <a:r>
              <a:rPr lang="tr-TR" sz="1000" dirty="0"/>
              <a:t>, Füsun Ekşi2. Avrasya Pozitif Psikoloji Kongresi Özetler Kitabı Psikolojik Sağlamlık, Mutluluk Korkusu ve İyi Oluş Arasındaki İlişkilerin </a:t>
            </a:r>
            <a:r>
              <a:rPr lang="tr-TR" sz="1000" dirty="0" smtClean="0"/>
              <a:t>İncelenmesi</a:t>
            </a:r>
          </a:p>
          <a:p>
            <a:r>
              <a:rPr lang="en-US" sz="1000" dirty="0" err="1" smtClean="0"/>
              <a:t>Karaırmak</a:t>
            </a:r>
            <a:r>
              <a:rPr lang="en-US" sz="1000" dirty="0"/>
              <a:t>, Ö. (2016). </a:t>
            </a:r>
            <a:r>
              <a:rPr lang="en-US" sz="1000" dirty="0" err="1"/>
              <a:t>Psikolojik</a:t>
            </a:r>
            <a:r>
              <a:rPr lang="en-US" sz="1000" dirty="0"/>
              <a:t> </a:t>
            </a:r>
            <a:r>
              <a:rPr lang="en-US" sz="1000" dirty="0" err="1"/>
              <a:t>sağlamlık</a:t>
            </a:r>
            <a:r>
              <a:rPr lang="en-US" sz="1000" dirty="0"/>
              <a:t>, risk </a:t>
            </a:r>
            <a:r>
              <a:rPr lang="en-US" sz="1000" dirty="0" err="1"/>
              <a:t>faktörleri</a:t>
            </a:r>
            <a:r>
              <a:rPr lang="en-US" sz="1000" dirty="0"/>
              <a:t> </a:t>
            </a:r>
            <a:r>
              <a:rPr lang="en-US" sz="1000" dirty="0" err="1"/>
              <a:t>ve</a:t>
            </a:r>
            <a:r>
              <a:rPr lang="en-US" sz="1000" dirty="0"/>
              <a:t> </a:t>
            </a:r>
            <a:r>
              <a:rPr lang="en-US" sz="1000" dirty="0" err="1"/>
              <a:t>koruyucu</a:t>
            </a:r>
            <a:r>
              <a:rPr lang="en-US" sz="1000" dirty="0"/>
              <a:t> </a:t>
            </a:r>
            <a:r>
              <a:rPr lang="en-US" sz="1000" dirty="0" err="1"/>
              <a:t>faktörler</a:t>
            </a:r>
            <a:r>
              <a:rPr lang="en-US" sz="1000" dirty="0"/>
              <a:t>. </a:t>
            </a:r>
            <a:r>
              <a:rPr lang="en-US" sz="1000" dirty="0" err="1"/>
              <a:t>Türk</a:t>
            </a:r>
            <a:r>
              <a:rPr lang="en-US" sz="1000" dirty="0"/>
              <a:t> </a:t>
            </a:r>
            <a:r>
              <a:rPr lang="en-US" sz="1000" dirty="0" err="1"/>
              <a:t>Psikolojik</a:t>
            </a:r>
            <a:r>
              <a:rPr lang="en-US" sz="1000" dirty="0"/>
              <a:t> </a:t>
            </a:r>
            <a:r>
              <a:rPr lang="en-US" sz="1000" dirty="0" err="1"/>
              <a:t>Danışma</a:t>
            </a:r>
            <a:r>
              <a:rPr lang="en-US" sz="1000" dirty="0"/>
              <a:t> </a:t>
            </a:r>
            <a:r>
              <a:rPr lang="en-US" sz="1000" dirty="0" err="1"/>
              <a:t>ve</a:t>
            </a:r>
            <a:r>
              <a:rPr lang="en-US" sz="1000" dirty="0"/>
              <a:t> </a:t>
            </a:r>
            <a:r>
              <a:rPr lang="en-US" sz="1000" dirty="0" err="1"/>
              <a:t>Rehberlik</a:t>
            </a:r>
            <a:r>
              <a:rPr lang="en-US" sz="1000" dirty="0"/>
              <a:t> </a:t>
            </a:r>
            <a:r>
              <a:rPr lang="en-US" sz="1000" dirty="0" err="1"/>
              <a:t>Dergisi</a:t>
            </a:r>
            <a:r>
              <a:rPr lang="en-US" sz="1000" dirty="0"/>
              <a:t>, 3(26</a:t>
            </a:r>
            <a:r>
              <a:rPr lang="en-US" sz="1000" dirty="0" smtClean="0"/>
              <a:t>).</a:t>
            </a:r>
            <a:endParaRPr lang="tr-TR" sz="1000" dirty="0" smtClean="0"/>
          </a:p>
          <a:p>
            <a:r>
              <a:rPr lang="en-US" sz="1000" dirty="0" err="1" smtClean="0"/>
              <a:t>Luthar</a:t>
            </a:r>
            <a:r>
              <a:rPr lang="en-US" sz="1000" dirty="0" smtClean="0"/>
              <a:t>, S. S. (1993). Annotation: Methodological and conceptual issues in research on childhood resilience. Journal of Child Psychology and Psychiatry, 34, 441-453.</a:t>
            </a:r>
          </a:p>
          <a:p>
            <a:r>
              <a:rPr lang="en-US" sz="1000" dirty="0" err="1" smtClean="0"/>
              <a:t>Luthar</a:t>
            </a:r>
            <a:r>
              <a:rPr lang="en-US" sz="1000" dirty="0" smtClean="0"/>
              <a:t>, S. S., </a:t>
            </a:r>
            <a:r>
              <a:rPr lang="en-US" sz="1000" dirty="0" err="1" smtClean="0"/>
              <a:t>Cicchetti</a:t>
            </a:r>
            <a:r>
              <a:rPr lang="en-US" sz="1000" dirty="0" smtClean="0"/>
              <a:t>, D., &amp; Becker, B. (2000). The construct of resilience: A critical evaluation and guidelines for future work. Child Development, 71, 543–562.</a:t>
            </a:r>
          </a:p>
          <a:p>
            <a:r>
              <a:rPr lang="en-US" sz="1000" dirty="0" err="1" smtClean="0"/>
              <a:t>Masten</a:t>
            </a:r>
            <a:r>
              <a:rPr lang="en-US" sz="1000" dirty="0" smtClean="0"/>
              <a:t>, A. S., &amp; Reed, M.-G. (2002). Resilience in development. In C. R. Snyder &amp; S. J. Lopez (Eds.), Handbook of positive psychology (pp. 74–88). London: Oxford University Pres.</a:t>
            </a:r>
          </a:p>
          <a:p>
            <a:r>
              <a:rPr lang="en-US" sz="1000" dirty="0" err="1" smtClean="0"/>
              <a:t>Masten</a:t>
            </a:r>
            <a:r>
              <a:rPr lang="en-US" sz="1000" dirty="0" smtClean="0"/>
              <a:t>, A. S. (1986). Humor and competence in school-aged children. Child Development, 57, 461–473</a:t>
            </a:r>
          </a:p>
          <a:p>
            <a:r>
              <a:rPr lang="en-US" sz="1000" dirty="0" smtClean="0"/>
              <a:t>Rutter, M. (1985). Resilience in the face of adversity: Protective factors and resistance to psychiatric disorder. British Journal of Psychiatry, 147, 598-611.</a:t>
            </a:r>
            <a:endParaRPr lang="tr-TR" sz="1000" dirty="0" smtClean="0"/>
          </a:p>
        </p:txBody>
      </p:sp>
    </p:spTree>
    <p:extLst>
      <p:ext uri="{BB962C8B-B14F-4D97-AF65-F5344CB8AC3E}">
        <p14:creationId xmlns:p14="http://schemas.microsoft.com/office/powerpoint/2010/main" val="395520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Arial Black" pitchFamily="34" charset="0"/>
              </a:rPr>
              <a:t>Psikolojik Sağlamlık Kavramı</a:t>
            </a:r>
            <a:br>
              <a:rPr lang="tr-TR" dirty="0" smtClean="0">
                <a:latin typeface="Arial Black" pitchFamily="34" charset="0"/>
              </a:rPr>
            </a:br>
            <a:endParaRPr lang="tr-TR" dirty="0">
              <a:latin typeface="Arial Black" pitchFamily="34" charset="0"/>
            </a:endParaRPr>
          </a:p>
        </p:txBody>
      </p:sp>
      <p:sp>
        <p:nvSpPr>
          <p:cNvPr id="3" name="İçerik Yer Tutucusu 2"/>
          <p:cNvSpPr>
            <a:spLocks noGrp="1"/>
          </p:cNvSpPr>
          <p:nvPr>
            <p:ph idx="1"/>
          </p:nvPr>
        </p:nvSpPr>
        <p:spPr>
          <a:xfrm>
            <a:off x="590550" y="618331"/>
            <a:ext cx="11601450" cy="4351338"/>
          </a:xfrm>
        </p:spPr>
        <p:txBody>
          <a:bodyPr>
            <a:normAutofit/>
          </a:bodyPr>
          <a:lstStyle/>
          <a:p>
            <a:endParaRPr lang="tr-TR" dirty="0" smtClean="0"/>
          </a:p>
          <a:p>
            <a:endParaRPr lang="tr-TR" dirty="0" smtClean="0"/>
          </a:p>
          <a:p>
            <a:r>
              <a:rPr lang="tr-TR" sz="2000" dirty="0"/>
              <a:t>Psikolojik sağlamlık esneklik, stresli durumlardan geri tepme ya da gerileme kapasitesi olarak algılanabileceği anlamına gelen Latin bir sözcükten “</a:t>
            </a:r>
            <a:r>
              <a:rPr lang="tr-TR" sz="2000" dirty="0" err="1"/>
              <a:t>resilience”dan</a:t>
            </a:r>
            <a:r>
              <a:rPr lang="tr-TR" sz="2000" dirty="0"/>
              <a:t> gelir</a:t>
            </a:r>
            <a:r>
              <a:rPr lang="tr-TR" sz="2000" dirty="0" smtClean="0"/>
              <a:t>.</a:t>
            </a:r>
          </a:p>
          <a:p>
            <a:r>
              <a:rPr lang="tr-TR" sz="2000" dirty="0"/>
              <a:t>B</a:t>
            </a:r>
            <a:r>
              <a:rPr lang="tr-TR" sz="2000" dirty="0" smtClean="0"/>
              <a:t>ireyin </a:t>
            </a:r>
            <a:r>
              <a:rPr lang="tr-TR" sz="2000" dirty="0"/>
              <a:t>olumsuz durumlar ve stres </a:t>
            </a:r>
            <a:r>
              <a:rPr lang="tr-TR" sz="2000" dirty="0" smtClean="0"/>
              <a:t>karşısında kendini </a:t>
            </a:r>
            <a:r>
              <a:rPr lang="tr-TR" sz="2000" dirty="0"/>
              <a:t>toparlama gücünü, stresten kurtulma yeteneklerini ifade eden bir kavram </a:t>
            </a:r>
            <a:r>
              <a:rPr lang="tr-TR" sz="2000" dirty="0" smtClean="0"/>
              <a:t>olarak kavramsallaştırılmaktadır </a:t>
            </a:r>
            <a:r>
              <a:rPr lang="tr-TR" sz="2000" dirty="0"/>
              <a:t>(Smith, </a:t>
            </a:r>
            <a:r>
              <a:rPr lang="tr-TR" sz="2000" dirty="0" err="1"/>
              <a:t>Dalen</a:t>
            </a:r>
            <a:r>
              <a:rPr lang="tr-TR" sz="2000" dirty="0"/>
              <a:t>, </a:t>
            </a:r>
            <a:r>
              <a:rPr lang="tr-TR" sz="2000" dirty="0" err="1"/>
              <a:t>Wiggins</a:t>
            </a:r>
            <a:r>
              <a:rPr lang="tr-TR" sz="2000" dirty="0"/>
              <a:t>, </a:t>
            </a:r>
            <a:r>
              <a:rPr lang="tr-TR" sz="2000" dirty="0" err="1"/>
              <a:t>Tooley</a:t>
            </a:r>
            <a:r>
              <a:rPr lang="tr-TR" sz="2000" dirty="0"/>
              <a:t>, </a:t>
            </a:r>
            <a:r>
              <a:rPr lang="tr-TR" sz="2000" dirty="0" err="1"/>
              <a:t>Christoper</a:t>
            </a:r>
            <a:r>
              <a:rPr lang="tr-TR" sz="2000" dirty="0"/>
              <a:t> ve Bernard, 2008</a:t>
            </a:r>
            <a:r>
              <a:rPr lang="tr-TR" sz="2000" dirty="0" smtClean="0"/>
              <a:t>)</a:t>
            </a:r>
            <a:endParaRPr lang="tr-TR" sz="2000" dirty="0"/>
          </a:p>
          <a:p>
            <a:r>
              <a:rPr lang="tr-TR" sz="2000" dirty="0" smtClean="0"/>
              <a:t>İşleyen sağlıklı sistemini zorlayıcı durumlarla karşılaşan veya travma oluşturma ihtimali olan olaylara maruz kalan bir kişinin, grubun veya topluluğun olumlu ruhsal sonuçlarla çıkmasına sebep olan GELİŞİMSEL </a:t>
            </a:r>
            <a:r>
              <a:rPr lang="tr-TR" sz="2000" dirty="0" err="1" smtClean="0"/>
              <a:t>SÜREÇ’tir</a:t>
            </a:r>
            <a:r>
              <a:rPr lang="tr-TR" sz="2000" dirty="0" smtClean="0"/>
              <a:t>. </a:t>
            </a:r>
          </a:p>
        </p:txBody>
      </p:sp>
      <p:pic>
        <p:nvPicPr>
          <p:cNvPr id="5" name="Resim 4"/>
          <p:cNvPicPr>
            <a:picLocks noChangeAspect="1"/>
          </p:cNvPicPr>
          <p:nvPr/>
        </p:nvPicPr>
        <p:blipFill>
          <a:blip r:embed="rId2"/>
          <a:stretch>
            <a:fillRect/>
          </a:stretch>
        </p:blipFill>
        <p:spPr>
          <a:xfrm>
            <a:off x="2993241" y="4786313"/>
            <a:ext cx="6350784" cy="2097881"/>
          </a:xfrm>
          <a:prstGeom prst="rect">
            <a:avLst/>
          </a:prstGeom>
        </p:spPr>
      </p:pic>
    </p:spTree>
    <p:extLst>
      <p:ext uri="{BB962C8B-B14F-4D97-AF65-F5344CB8AC3E}">
        <p14:creationId xmlns:p14="http://schemas.microsoft.com/office/powerpoint/2010/main" val="224535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000"/>
            <a:ext cx="10515600" cy="1325563"/>
          </a:xfrm>
        </p:spPr>
        <p:txBody>
          <a:bodyPr/>
          <a:lstStyle/>
          <a:p>
            <a:r>
              <a:rPr lang="tr-TR" dirty="0" smtClean="0"/>
              <a:t> </a:t>
            </a:r>
            <a:r>
              <a:rPr lang="tr-TR" dirty="0" smtClean="0">
                <a:latin typeface="Arial Black" pitchFamily="34" charset="0"/>
              </a:rPr>
              <a:t>Önemli Noktalar…</a:t>
            </a:r>
            <a:endParaRPr lang="tr-TR" dirty="0">
              <a:latin typeface="Arial Black" pitchFamily="34" charset="0"/>
            </a:endParaRPr>
          </a:p>
        </p:txBody>
      </p:sp>
      <p:sp>
        <p:nvSpPr>
          <p:cNvPr id="3" name="İçerik Yer Tutucusu 2"/>
          <p:cNvSpPr>
            <a:spLocks noGrp="1"/>
          </p:cNvSpPr>
          <p:nvPr>
            <p:ph idx="1"/>
          </p:nvPr>
        </p:nvSpPr>
        <p:spPr>
          <a:xfrm>
            <a:off x="838200" y="1006672"/>
            <a:ext cx="10515600" cy="4351338"/>
          </a:xfrm>
        </p:spPr>
        <p:txBody>
          <a:bodyPr>
            <a:normAutofit fontScale="92500"/>
          </a:bodyPr>
          <a:lstStyle/>
          <a:p>
            <a:r>
              <a:rPr lang="tr-TR" sz="2400" dirty="0" smtClean="0"/>
              <a:t>Psikolojik  Dayanıklılık; doğuştan gelen bir süper güç ya da İyi bir çevrenin armağanı değildir.</a:t>
            </a:r>
          </a:p>
          <a:p>
            <a:r>
              <a:rPr lang="tr-TR" sz="2400" dirty="0" smtClean="0"/>
              <a:t>Kişisel özellikler, Çevresel ve Sosyal Etkenlerin bir bileşiminden oluşur. </a:t>
            </a:r>
          </a:p>
          <a:p>
            <a:r>
              <a:rPr lang="tr-TR" sz="2400" dirty="0" smtClean="0"/>
              <a:t>Yalnızca kişinin değil ‘sistemin kapasitesidir’ Anlık sonuçlar verebilse de ‘anlık bir vaka değildir’ bir süreçtir.</a:t>
            </a:r>
          </a:p>
          <a:p>
            <a:r>
              <a:rPr lang="tr-TR" sz="2400" dirty="0"/>
              <a:t>G</a:t>
            </a:r>
            <a:r>
              <a:rPr lang="tr-TR" sz="2400" dirty="0" smtClean="0"/>
              <a:t>eliştirilebilir.</a:t>
            </a:r>
          </a:p>
          <a:p>
            <a:r>
              <a:rPr lang="tr-TR" sz="2400" dirty="0" smtClean="0"/>
              <a:t>Dayanıklılığı </a:t>
            </a:r>
            <a:r>
              <a:rPr lang="tr-TR" sz="2400" dirty="0"/>
              <a:t>azaltan risk faktörleri </a:t>
            </a:r>
            <a:r>
              <a:rPr lang="tr-TR" sz="2400" dirty="0" smtClean="0"/>
              <a:t>olduğu gibi arttıran ‘koruyucu etmenler’ de vardır.</a:t>
            </a:r>
          </a:p>
          <a:p>
            <a:r>
              <a:rPr lang="tr-TR" sz="2400" dirty="0" smtClean="0"/>
              <a:t>Herkesin farklı güç noktaları ve zayıf yanları vardır. Bazen güçler zayıflıklara dönüşebilir. </a:t>
            </a:r>
          </a:p>
          <a:p>
            <a:r>
              <a:rPr lang="tr-TR" sz="2400" dirty="0" smtClean="0"/>
              <a:t>Ruhsal Hastalıkların ‘Psikolojik Dayanıksızlıkla’ doğrudan bir ilişkisi yoktur. Bazen gruptaki en dayanıklı insanlar ruhsal bulgu verir. Ancak psikolojik dayanıklılık en önemli tedavi dayanaklarından birisi olabilir.</a:t>
            </a:r>
          </a:p>
          <a:p>
            <a:endParaRPr lang="tr-TR" dirty="0"/>
          </a:p>
        </p:txBody>
      </p:sp>
      <p:pic>
        <p:nvPicPr>
          <p:cNvPr id="4" name="Resim 3"/>
          <p:cNvPicPr>
            <a:picLocks noChangeAspect="1"/>
          </p:cNvPicPr>
          <p:nvPr/>
        </p:nvPicPr>
        <p:blipFill>
          <a:blip r:embed="rId2"/>
          <a:stretch>
            <a:fillRect/>
          </a:stretch>
        </p:blipFill>
        <p:spPr>
          <a:xfrm>
            <a:off x="1673617" y="4845444"/>
            <a:ext cx="7489433" cy="1945881"/>
          </a:xfrm>
          <a:prstGeom prst="rect">
            <a:avLst/>
          </a:prstGeom>
        </p:spPr>
      </p:pic>
    </p:spTree>
    <p:extLst>
      <p:ext uri="{BB962C8B-B14F-4D97-AF65-F5344CB8AC3E}">
        <p14:creationId xmlns:p14="http://schemas.microsoft.com/office/powerpoint/2010/main" val="306538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943" y="251369"/>
            <a:ext cx="10515600" cy="1325563"/>
          </a:xfrm>
        </p:spPr>
        <p:txBody>
          <a:bodyPr/>
          <a:lstStyle/>
          <a:p>
            <a:pPr algn="ctr"/>
            <a:r>
              <a:rPr lang="tr-TR" dirty="0" smtClean="0"/>
              <a:t>Psikolojik Olarak Sağlam Birey Kimdir? </a:t>
            </a:r>
            <a:br>
              <a:rPr lang="tr-TR" dirty="0" smtClean="0"/>
            </a:br>
            <a:endParaRPr lang="tr-TR" dirty="0"/>
          </a:p>
        </p:txBody>
      </p:sp>
      <p:sp>
        <p:nvSpPr>
          <p:cNvPr id="3" name="İçerik Yer Tutucusu 2"/>
          <p:cNvSpPr>
            <a:spLocks noGrp="1"/>
          </p:cNvSpPr>
          <p:nvPr>
            <p:ph idx="1"/>
          </p:nvPr>
        </p:nvSpPr>
        <p:spPr>
          <a:xfrm>
            <a:off x="171450" y="1074921"/>
            <a:ext cx="11715750" cy="3984465"/>
          </a:xfrm>
        </p:spPr>
        <p:txBody>
          <a:bodyPr>
            <a:normAutofit fontScale="92500" lnSpcReduction="10000"/>
          </a:bodyPr>
          <a:lstStyle/>
          <a:p>
            <a:pPr marL="0" indent="0" algn="just">
              <a:buNone/>
            </a:pPr>
            <a:endParaRPr lang="tr-TR" sz="2900" dirty="0" smtClean="0"/>
          </a:p>
          <a:p>
            <a:pPr marL="0" indent="0" algn="just">
              <a:buNone/>
            </a:pPr>
            <a:r>
              <a:rPr lang="tr-TR" sz="2900" dirty="0" smtClean="0"/>
              <a:t>	</a:t>
            </a:r>
            <a:r>
              <a:rPr lang="tr-TR" sz="2400" dirty="0" smtClean="0"/>
              <a:t>Bireyin eğer psikolojik sağlamlığı yüksek ise iç ve dış stres yaratan durumlara karşı daha esnek, kendine güvenli ve psikolojik uyumu yüksektir. Oysaki psikolojik sağlamlığı düşük bireyler, stresli durumlarla karşılaştığında uyumsuz davranışlar sergilerler.</a:t>
            </a:r>
            <a:endParaRPr lang="tr-TR" sz="2400" dirty="0"/>
          </a:p>
          <a:p>
            <a:pPr marL="0" indent="0">
              <a:buNone/>
            </a:pPr>
            <a:r>
              <a:rPr lang="tr-TR" sz="2400" dirty="0" smtClean="0"/>
              <a:t>	Araştırmacılar </a:t>
            </a:r>
            <a:r>
              <a:rPr lang="tr-TR" sz="2400" dirty="0"/>
              <a:t>psikolojik olarak sağlam olan bireylerden oluşan üç farklı grup tanımlamışlardır</a:t>
            </a:r>
            <a:r>
              <a:rPr lang="tr-TR" sz="2400" dirty="0" smtClean="0"/>
              <a:t>;</a:t>
            </a:r>
            <a:endParaRPr lang="tr-TR" sz="2400" dirty="0"/>
          </a:p>
          <a:p>
            <a:pPr marL="0" indent="0">
              <a:buNone/>
            </a:pPr>
            <a:r>
              <a:rPr lang="tr-TR" sz="2400" dirty="0">
                <a:solidFill>
                  <a:srgbClr val="FF0000"/>
                </a:solidFill>
              </a:rPr>
              <a:t>1. </a:t>
            </a:r>
            <a:r>
              <a:rPr lang="tr-TR" sz="2400" dirty="0" smtClean="0">
                <a:solidFill>
                  <a:srgbClr val="FF0000"/>
                </a:solidFill>
              </a:rPr>
              <a:t>Grup</a:t>
            </a:r>
            <a:r>
              <a:rPr lang="tr-TR" sz="2400" dirty="0"/>
              <a:t> </a:t>
            </a:r>
            <a:r>
              <a:rPr lang="tr-TR" sz="2400" dirty="0" smtClean="0"/>
              <a:t>olağanüstü </a:t>
            </a:r>
            <a:r>
              <a:rPr lang="tr-TR" sz="2400" dirty="0"/>
              <a:t>durumların üstesinden gelen ve hayatındaki olumsuzlukları beklenenden daha iyi şekilde halleden yüksek riskli gruplardan oluşmaktadır.</a:t>
            </a:r>
          </a:p>
          <a:p>
            <a:pPr marL="0" indent="0">
              <a:buNone/>
            </a:pPr>
            <a:r>
              <a:rPr lang="tr-TR" sz="2400" dirty="0">
                <a:solidFill>
                  <a:srgbClr val="FF0000"/>
                </a:solidFill>
              </a:rPr>
              <a:t>2. Grup </a:t>
            </a:r>
            <a:r>
              <a:rPr lang="tr-TR" sz="2400" dirty="0"/>
              <a:t>boşanma, ölüm gibi bireysel stresler yaşasa bile kendisini bu deneyimlere uyum sağlayabilen gruptur.</a:t>
            </a:r>
          </a:p>
          <a:p>
            <a:pPr marL="0" indent="0">
              <a:buNone/>
            </a:pPr>
            <a:r>
              <a:rPr lang="tr-TR" sz="2400" dirty="0">
                <a:solidFill>
                  <a:srgbClr val="FF0000"/>
                </a:solidFill>
              </a:rPr>
              <a:t>3. </a:t>
            </a:r>
            <a:r>
              <a:rPr lang="tr-TR" sz="2400" dirty="0" smtClean="0">
                <a:solidFill>
                  <a:srgbClr val="FF0000"/>
                </a:solidFill>
              </a:rPr>
              <a:t>Grup</a:t>
            </a:r>
            <a:r>
              <a:rPr lang="tr-TR" sz="2400" dirty="0" smtClean="0"/>
              <a:t> </a:t>
            </a:r>
            <a:r>
              <a:rPr lang="tr-TR" sz="2400" dirty="0"/>
              <a:t>erken çocukluk döneminde olumsuz yaşantılara maruz kalsa bile bu gibi </a:t>
            </a:r>
            <a:r>
              <a:rPr lang="tr-TR" sz="2400" dirty="0" err="1"/>
              <a:t>travmatik</a:t>
            </a:r>
            <a:r>
              <a:rPr lang="tr-TR" sz="2400" dirty="0"/>
              <a:t> deneyimlerden kurtulan bireyleri içerir.</a:t>
            </a:r>
          </a:p>
          <a:p>
            <a:pPr marL="0" indent="0">
              <a:buNone/>
            </a:pPr>
            <a:endParaRPr lang="tr-TR" dirty="0" smtClean="0"/>
          </a:p>
          <a:p>
            <a:endParaRPr lang="tr-TR" dirty="0" smtClean="0"/>
          </a:p>
        </p:txBody>
      </p:sp>
    </p:spTree>
    <p:extLst>
      <p:ext uri="{BB962C8B-B14F-4D97-AF65-F5344CB8AC3E}">
        <p14:creationId xmlns:p14="http://schemas.microsoft.com/office/powerpoint/2010/main" val="173217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r>
            <a:br>
              <a:rPr lang="tr-TR" dirty="0" smtClean="0"/>
            </a:br>
            <a:r>
              <a:rPr lang="tr-TR" dirty="0" smtClean="0">
                <a:latin typeface="Arial Black" pitchFamily="34" charset="0"/>
              </a:rPr>
              <a:t>Psikolojik Sağlamlığı Etkileyen </a:t>
            </a:r>
            <a:br>
              <a:rPr lang="tr-TR" dirty="0" smtClean="0">
                <a:latin typeface="Arial Black" pitchFamily="34" charset="0"/>
              </a:rPr>
            </a:br>
            <a:r>
              <a:rPr lang="tr-TR" dirty="0" smtClean="0">
                <a:latin typeface="Arial Black" pitchFamily="34" charset="0"/>
              </a:rPr>
              <a:t>Koruyucu ve Risk Faktörleri</a:t>
            </a:r>
            <a:r>
              <a:rPr lang="tr-TR" dirty="0"/>
              <a:t/>
            </a:r>
            <a:br>
              <a:rPr lang="tr-TR" dirty="0"/>
            </a:br>
            <a:endParaRPr lang="tr-TR" dirty="0"/>
          </a:p>
        </p:txBody>
      </p:sp>
      <p:sp>
        <p:nvSpPr>
          <p:cNvPr id="3" name="İçerik Yer Tutucusu 2"/>
          <p:cNvSpPr>
            <a:spLocks noGrp="1"/>
          </p:cNvSpPr>
          <p:nvPr>
            <p:ph idx="1"/>
          </p:nvPr>
        </p:nvSpPr>
        <p:spPr>
          <a:xfrm>
            <a:off x="838200" y="1690688"/>
            <a:ext cx="10515600" cy="4351338"/>
          </a:xfrm>
        </p:spPr>
        <p:txBody>
          <a:bodyPr>
            <a:normAutofit fontScale="92500"/>
          </a:bodyPr>
          <a:lstStyle/>
          <a:p>
            <a:endParaRPr lang="tr-TR" dirty="0"/>
          </a:p>
          <a:p>
            <a:pPr marL="0" indent="0">
              <a:buNone/>
            </a:pPr>
            <a:r>
              <a:rPr lang="tr-TR" sz="2400" dirty="0" smtClean="0"/>
              <a:t>	Risk</a:t>
            </a:r>
            <a:r>
              <a:rPr lang="tr-TR" sz="2400" dirty="0"/>
              <a:t>, psikolojik sağlamlığın oluşabilmesi için bir önkoşuldur</a:t>
            </a:r>
            <a:r>
              <a:rPr lang="tr-TR" sz="2400" dirty="0" smtClean="0"/>
              <a:t>.</a:t>
            </a:r>
          </a:p>
          <a:p>
            <a:pPr marL="0" indent="0">
              <a:buNone/>
            </a:pPr>
            <a:r>
              <a:rPr lang="tr-TR" sz="2400" dirty="0" smtClean="0">
                <a:solidFill>
                  <a:srgbClr val="FF0000"/>
                </a:solidFill>
              </a:rPr>
              <a:t>	Risk</a:t>
            </a:r>
            <a:r>
              <a:rPr lang="tr-TR" sz="2400" dirty="0"/>
              <a:t>; negatif bir sonuç görülme olasılığını artıran bir ya da daha fazla faktörün ya da etkinin varlığı ; bir başka deyişle, bir problemin oluşma, devam etme ya da daha kötüye gitme olasılığını artıran herhangi bir olay, durum ya da deneyim anlamına gelmektedir. </a:t>
            </a:r>
            <a:endParaRPr lang="tr-TR" sz="2400" dirty="0" smtClean="0"/>
          </a:p>
          <a:p>
            <a:pPr marL="0" indent="0">
              <a:buNone/>
            </a:pPr>
            <a:r>
              <a:rPr lang="tr-TR" sz="2400" dirty="0" smtClean="0">
                <a:solidFill>
                  <a:srgbClr val="FF0000"/>
                </a:solidFill>
              </a:rPr>
              <a:t>	Koruyucu </a:t>
            </a:r>
            <a:r>
              <a:rPr lang="tr-TR" sz="2400" dirty="0">
                <a:solidFill>
                  <a:srgbClr val="FF0000"/>
                </a:solidFill>
              </a:rPr>
              <a:t>faktörler </a:t>
            </a:r>
            <a:r>
              <a:rPr lang="tr-TR" sz="2400" dirty="0"/>
              <a:t>ise risklerin ve kötü koşulların olumsuz etkilerini azaltan ya da ortadan kaldıran faktörlerdir. </a:t>
            </a:r>
            <a:endParaRPr lang="tr-TR" sz="2400" dirty="0" smtClean="0"/>
          </a:p>
          <a:p>
            <a:pPr marL="0" indent="0">
              <a:buNone/>
            </a:pPr>
            <a:r>
              <a:rPr lang="tr-TR" sz="2400" dirty="0" smtClean="0"/>
              <a:t>	Söz </a:t>
            </a:r>
            <a:r>
              <a:rPr lang="tr-TR" sz="2400" dirty="0"/>
              <a:t>edilen faktörlere bakıldığında, bireysel, ailesel veya çevresel bir özellik olumluysa, </a:t>
            </a:r>
            <a:r>
              <a:rPr lang="tr-TR" sz="2400" dirty="0" smtClean="0"/>
              <a:t>bireyin </a:t>
            </a:r>
            <a:r>
              <a:rPr lang="tr-TR" sz="2400" dirty="0"/>
              <a:t>sağlıklı gelişimine katkıda bulunduğu ve psikolojik sağlamlık düzeyini artırdığı görülmektedir. Buna karşın söz edilen faktörler </a:t>
            </a:r>
            <a:r>
              <a:rPr lang="tr-TR" sz="2400" dirty="0" smtClean="0"/>
              <a:t>bireyi  </a:t>
            </a:r>
            <a:r>
              <a:rPr lang="tr-TR" sz="2400" dirty="0"/>
              <a:t>olumsuz etkilediğinde, ruhsal sağlığı bozulmakta ve psikolojik sağlamlığı azalmakta ya da yok olmaktadır</a:t>
            </a:r>
            <a:r>
              <a:rPr lang="tr-TR" sz="2400" dirty="0" smtClean="0"/>
              <a:t>.</a:t>
            </a:r>
          </a:p>
          <a:p>
            <a:pPr marL="0" indent="0">
              <a:buNone/>
            </a:pPr>
            <a:endParaRPr lang="tr-TR" dirty="0"/>
          </a:p>
          <a:p>
            <a:pPr marL="0" indent="0">
              <a:buNone/>
            </a:pP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58637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225550"/>
            <a:ext cx="10515600" cy="4351338"/>
          </a:xfrm>
        </p:spPr>
        <p:txBody>
          <a:bodyPr>
            <a:normAutofit fontScale="92500"/>
          </a:bodyPr>
          <a:lstStyle/>
          <a:p>
            <a:pPr marL="0" indent="0">
              <a:buNone/>
            </a:pPr>
            <a:r>
              <a:rPr lang="tr-TR" dirty="0" smtClean="0"/>
              <a:t>	Konuyla </a:t>
            </a:r>
            <a:r>
              <a:rPr lang="tr-TR" dirty="0"/>
              <a:t>ilgili yapılan erken dönem araştırmaları belli risklere maruz kalıp bunlarla sağlıklı baş edebilen bireylerde a mizaç benzeri (</a:t>
            </a:r>
            <a:r>
              <a:rPr lang="tr-TR" dirty="0" err="1"/>
              <a:t>trait-like</a:t>
            </a:r>
            <a:r>
              <a:rPr lang="tr-TR" dirty="0"/>
              <a:t>) bir özelliğin olduğunu rapor etse de günümüzde yapılan açıklayıcı çalışmaların birçoğu bu düşünceyi reddetmektedir. </a:t>
            </a:r>
          </a:p>
          <a:p>
            <a:pPr marL="0" indent="0">
              <a:buNone/>
            </a:pPr>
            <a:r>
              <a:rPr lang="tr-TR" dirty="0" smtClean="0"/>
              <a:t>	Modern </a:t>
            </a:r>
            <a:r>
              <a:rPr lang="tr-TR" dirty="0"/>
              <a:t>çalışmalar risk, travma veya olumsuz yaşantılarla sağlıklı baş edebilen bireylerin bazı içsel (problem çözme, iyimserlik, empati, esneklik, mizah, olumlu düşünme, otonomi) ve dışsal (eğitim-sağlık fırsatı, akran-öğretmen-aile desteği) özelliklere sahip olduğunu belirtmektedir. </a:t>
            </a:r>
          </a:p>
          <a:p>
            <a:pPr marL="0" indent="0">
              <a:buNone/>
            </a:pPr>
            <a:r>
              <a:rPr lang="tr-TR" dirty="0" smtClean="0"/>
              <a:t>	Sonuç </a:t>
            </a:r>
            <a:r>
              <a:rPr lang="tr-TR" dirty="0"/>
              <a:t>olarak </a:t>
            </a:r>
            <a:r>
              <a:rPr lang="tr-TR" dirty="0" err="1"/>
              <a:t>Masten’in</a:t>
            </a:r>
            <a:r>
              <a:rPr lang="tr-TR" dirty="0"/>
              <a:t> (2014) </a:t>
            </a:r>
            <a:r>
              <a:rPr lang="tr-TR" dirty="0" err="1"/>
              <a:t>ordinary</a:t>
            </a:r>
            <a:r>
              <a:rPr lang="tr-TR" dirty="0"/>
              <a:t> </a:t>
            </a:r>
            <a:r>
              <a:rPr lang="tr-TR" dirty="0" err="1"/>
              <a:t>magic</a:t>
            </a:r>
            <a:r>
              <a:rPr lang="tr-TR" dirty="0"/>
              <a:t> (sıradan mucize) ismini verdiği </a:t>
            </a:r>
            <a:r>
              <a:rPr lang="tr-TR" dirty="0">
                <a:solidFill>
                  <a:srgbClr val="FF0000"/>
                </a:solidFill>
              </a:rPr>
              <a:t>psikolojik sağlamlık kapasitesi, yeterli gelişimsel destek verildiğinde herkeste gelişme eğilimindedir. </a:t>
            </a:r>
          </a:p>
          <a:p>
            <a:endParaRPr lang="tr-TR" dirty="0"/>
          </a:p>
        </p:txBody>
      </p:sp>
    </p:spTree>
    <p:extLst>
      <p:ext uri="{BB962C8B-B14F-4D97-AF65-F5344CB8AC3E}">
        <p14:creationId xmlns:p14="http://schemas.microsoft.com/office/powerpoint/2010/main" val="345423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7225" y="930275"/>
            <a:ext cx="10515600" cy="4351338"/>
          </a:xfrm>
        </p:spPr>
        <p:txBody>
          <a:bodyPr>
            <a:normAutofit fontScale="92500" lnSpcReduction="10000"/>
          </a:bodyPr>
          <a:lstStyle/>
          <a:p>
            <a:pPr marL="0" indent="0">
              <a:buNone/>
            </a:pPr>
            <a:endParaRPr lang="tr-TR" dirty="0" smtClean="0"/>
          </a:p>
          <a:p>
            <a:pPr marL="0" indent="0">
              <a:buNone/>
            </a:pPr>
            <a:r>
              <a:rPr lang="tr-TR" dirty="0">
                <a:solidFill>
                  <a:srgbClr val="FF0000"/>
                </a:solidFill>
              </a:rPr>
              <a:t>Bireysel </a:t>
            </a:r>
            <a:r>
              <a:rPr lang="tr-TR" dirty="0" smtClean="0">
                <a:solidFill>
                  <a:srgbClr val="FF0000"/>
                </a:solidFill>
              </a:rPr>
              <a:t>Risk Faktörleri </a:t>
            </a:r>
            <a:endParaRPr lang="tr-TR" dirty="0">
              <a:solidFill>
                <a:srgbClr val="FF0000"/>
              </a:solidFill>
            </a:endParaRPr>
          </a:p>
          <a:p>
            <a:pPr marL="0" indent="0">
              <a:buNone/>
            </a:pPr>
            <a:r>
              <a:rPr lang="tr-TR" dirty="0" smtClean="0"/>
              <a:t>	</a:t>
            </a:r>
            <a:r>
              <a:rPr lang="tr-TR" dirty="0" err="1" smtClean="0"/>
              <a:t>Fetal</a:t>
            </a:r>
            <a:r>
              <a:rPr lang="tr-TR" dirty="0" smtClean="0"/>
              <a:t> </a:t>
            </a:r>
            <a:r>
              <a:rPr lang="tr-TR" dirty="0"/>
              <a:t>alkol/ilaç kullanımı, madde kullanımı, akademik başarısızlık, prematüre doğum, </a:t>
            </a:r>
            <a:r>
              <a:rPr lang="tr-TR" dirty="0" err="1"/>
              <a:t>adölesan</a:t>
            </a:r>
            <a:r>
              <a:rPr lang="tr-TR" dirty="0"/>
              <a:t> gebelik, geçimsiz bir mizaca ya da utangaç bir kişiliğe sahip olma, düşük IQ seviyesi, kronik ya da ruhsal bir hastalık, etnik bir gruba mensup </a:t>
            </a:r>
            <a:r>
              <a:rPr lang="tr-TR" dirty="0" smtClean="0"/>
              <a:t>olma</a:t>
            </a:r>
            <a:endParaRPr lang="tr-TR" dirty="0"/>
          </a:p>
          <a:p>
            <a:pPr marL="0" indent="0">
              <a:buNone/>
            </a:pPr>
            <a:endParaRPr lang="tr-TR" dirty="0" smtClean="0"/>
          </a:p>
          <a:p>
            <a:pPr marL="0" indent="0">
              <a:buNone/>
            </a:pPr>
            <a:r>
              <a:rPr lang="tr-TR" dirty="0" smtClean="0">
                <a:solidFill>
                  <a:srgbClr val="FF0000"/>
                </a:solidFill>
              </a:rPr>
              <a:t>Bireysel Koruyucu Faktörler </a:t>
            </a:r>
          </a:p>
          <a:p>
            <a:pPr marL="0" indent="0">
              <a:buNone/>
            </a:pPr>
            <a:r>
              <a:rPr lang="tr-TR" dirty="0" smtClean="0"/>
              <a:t>	Olumlu </a:t>
            </a:r>
            <a:r>
              <a:rPr lang="tr-TR" dirty="0"/>
              <a:t>Duygular </a:t>
            </a:r>
            <a:r>
              <a:rPr lang="tr-TR" dirty="0" smtClean="0"/>
              <a:t>-Sosyal yeterlik-Karakter </a:t>
            </a:r>
            <a:r>
              <a:rPr lang="tr-TR" dirty="0"/>
              <a:t>güçleri(umut, </a:t>
            </a:r>
            <a:r>
              <a:rPr lang="tr-TR" dirty="0" err="1"/>
              <a:t>şükran,azim</a:t>
            </a:r>
            <a:r>
              <a:rPr lang="tr-TR" dirty="0"/>
              <a:t>, cesaret, </a:t>
            </a:r>
            <a:r>
              <a:rPr lang="tr-TR" dirty="0" err="1"/>
              <a:t>mizah,nezaket,adil</a:t>
            </a:r>
            <a:r>
              <a:rPr lang="tr-TR" dirty="0"/>
              <a:t> </a:t>
            </a:r>
            <a:r>
              <a:rPr lang="tr-TR" dirty="0" smtClean="0"/>
              <a:t>olma)-Problem </a:t>
            </a:r>
            <a:r>
              <a:rPr lang="tr-TR" dirty="0"/>
              <a:t>çözme </a:t>
            </a:r>
            <a:r>
              <a:rPr lang="tr-TR" dirty="0" smtClean="0"/>
              <a:t>becerileri-</a:t>
            </a:r>
            <a:r>
              <a:rPr lang="tr-TR" dirty="0" err="1" smtClean="0"/>
              <a:t>İyimserlik,Yüksek</a:t>
            </a:r>
            <a:r>
              <a:rPr lang="tr-TR" dirty="0" smtClean="0"/>
              <a:t> </a:t>
            </a:r>
            <a:r>
              <a:rPr lang="tr-TR" dirty="0"/>
              <a:t>beklentilere sahip olma</a:t>
            </a:r>
          </a:p>
          <a:p>
            <a:endParaRPr lang="tr-TR" dirty="0"/>
          </a:p>
        </p:txBody>
      </p:sp>
    </p:spTree>
    <p:extLst>
      <p:ext uri="{BB962C8B-B14F-4D97-AF65-F5344CB8AC3E}">
        <p14:creationId xmlns:p14="http://schemas.microsoft.com/office/powerpoint/2010/main" val="1340451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1206500"/>
            <a:ext cx="10515600" cy="4351338"/>
          </a:xfrm>
        </p:spPr>
        <p:txBody>
          <a:bodyPr>
            <a:normAutofit/>
          </a:bodyPr>
          <a:lstStyle/>
          <a:p>
            <a:pPr marL="0" indent="0">
              <a:buNone/>
            </a:pPr>
            <a:r>
              <a:rPr lang="tr-TR" b="1" dirty="0">
                <a:solidFill>
                  <a:srgbClr val="FF0000"/>
                </a:solidFill>
              </a:rPr>
              <a:t>Ailesel </a:t>
            </a:r>
            <a:r>
              <a:rPr lang="tr-TR" b="1" dirty="0" smtClean="0">
                <a:solidFill>
                  <a:srgbClr val="FF0000"/>
                </a:solidFill>
              </a:rPr>
              <a:t>Risk Faktörleri</a:t>
            </a:r>
            <a:endParaRPr lang="tr-TR" b="1" dirty="0">
              <a:solidFill>
                <a:srgbClr val="FF0000"/>
              </a:solidFill>
            </a:endParaRPr>
          </a:p>
          <a:p>
            <a:pPr marL="0" indent="0">
              <a:buNone/>
            </a:pPr>
            <a:r>
              <a:rPr lang="tr-TR" dirty="0" smtClean="0"/>
              <a:t>	En </a:t>
            </a:r>
            <a:r>
              <a:rPr lang="tr-TR" dirty="0"/>
              <a:t>az dört çocuklu kalabalık aileye sahip </a:t>
            </a:r>
            <a:r>
              <a:rPr lang="tr-TR" dirty="0" smtClean="0"/>
              <a:t>olma, iki </a:t>
            </a:r>
            <a:r>
              <a:rPr lang="tr-TR" dirty="0"/>
              <a:t>çocuk arasındaki sürenin 2 yıldan az </a:t>
            </a:r>
            <a:r>
              <a:rPr lang="tr-TR" dirty="0" smtClean="0"/>
              <a:t>olması, ruhsal/kronik </a:t>
            </a:r>
            <a:r>
              <a:rPr lang="tr-TR" dirty="0"/>
              <a:t>bir hastalığı olan anne babaya sahip </a:t>
            </a:r>
            <a:r>
              <a:rPr lang="tr-TR" dirty="0" smtClean="0"/>
              <a:t>olma, madde </a:t>
            </a:r>
            <a:r>
              <a:rPr lang="tr-TR" dirty="0"/>
              <a:t>kullanan ya da suç işlemiş ebeveyne sahip </a:t>
            </a:r>
            <a:r>
              <a:rPr lang="tr-TR" dirty="0" smtClean="0"/>
              <a:t>olma, evlat edinilme, ebeveynlerin </a:t>
            </a:r>
            <a:r>
              <a:rPr lang="tr-TR" dirty="0"/>
              <a:t>boşanması, ölümü ya da tek ebeveyne sahip </a:t>
            </a:r>
            <a:r>
              <a:rPr lang="tr-TR" dirty="0" smtClean="0"/>
              <a:t>olma, ailesel </a:t>
            </a:r>
            <a:r>
              <a:rPr lang="tr-TR" dirty="0"/>
              <a:t>şiddete maruz kalma gibi faktörlerdir.</a:t>
            </a:r>
          </a:p>
          <a:p>
            <a:pPr marL="0" indent="0">
              <a:buNone/>
            </a:pPr>
            <a:r>
              <a:rPr lang="tr-TR" b="1" dirty="0" smtClean="0">
                <a:solidFill>
                  <a:srgbClr val="FF0000"/>
                </a:solidFill>
              </a:rPr>
              <a:t>Ailesel  </a:t>
            </a:r>
            <a:r>
              <a:rPr lang="tr-TR" b="1" dirty="0">
                <a:solidFill>
                  <a:srgbClr val="FF0000"/>
                </a:solidFill>
              </a:rPr>
              <a:t>Koruyucu Faktörler </a:t>
            </a:r>
          </a:p>
          <a:p>
            <a:pPr marL="0" indent="0">
              <a:buNone/>
            </a:pPr>
            <a:r>
              <a:rPr lang="tr-TR" dirty="0" smtClean="0"/>
              <a:t>	Etkili </a:t>
            </a:r>
            <a:r>
              <a:rPr lang="tr-TR" dirty="0" smtClean="0"/>
              <a:t>Ebeveynlik, olumlu ebeveyn çocuk ilişkisi, çocukların </a:t>
            </a:r>
            <a:r>
              <a:rPr lang="tr-TR" dirty="0"/>
              <a:t>geleceği için ailenin olumlu beklentiler kurması, aileyle birlikte yaşama, iyi eğitimli anne ve babaya sahip olma gibi özelliklerdir</a:t>
            </a:r>
            <a:r>
              <a:rPr lang="tr-TR" dirty="0" smtClean="0"/>
              <a:t>.</a:t>
            </a:r>
            <a:endParaRPr lang="tr-TR" dirty="0"/>
          </a:p>
          <a:p>
            <a:endParaRPr lang="tr-TR" dirty="0"/>
          </a:p>
        </p:txBody>
      </p:sp>
    </p:spTree>
    <p:extLst>
      <p:ext uri="{BB962C8B-B14F-4D97-AF65-F5344CB8AC3E}">
        <p14:creationId xmlns:p14="http://schemas.microsoft.com/office/powerpoint/2010/main" val="138991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1020</Words>
  <Application>Microsoft Office PowerPoint</Application>
  <PresentationFormat>Özel</PresentationFormat>
  <Paragraphs>158</Paragraphs>
  <Slides>29</Slides>
  <Notes>1</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Office Teması</vt:lpstr>
      <vt:lpstr>             PSİKOLOJİK SAĞLAMLIK </vt:lpstr>
      <vt:lpstr> Başlangıç …</vt:lpstr>
      <vt:lpstr>Psikolojik Sağlamlık Kavramı </vt:lpstr>
      <vt:lpstr> Önemli Noktalar…</vt:lpstr>
      <vt:lpstr>Psikolojik Olarak Sağlam Birey Kimdir?  </vt:lpstr>
      <vt:lpstr> Psikolojik Sağlamlığı Etkileyen  Koruyucu ve Risk Faktörleri </vt:lpstr>
      <vt:lpstr>PowerPoint Sunusu</vt:lpstr>
      <vt:lpstr>PowerPoint Sunusu</vt:lpstr>
      <vt:lpstr>PowerPoint Sunusu</vt:lpstr>
      <vt:lpstr>PowerPoint Sunusu</vt:lpstr>
      <vt:lpstr>Dönüm Noktaları</vt:lpstr>
      <vt:lpstr>Zorlayıcı Durumlar…</vt:lpstr>
      <vt:lpstr>İçe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Hp</cp:lastModifiedBy>
  <cp:revision>114</cp:revision>
  <dcterms:created xsi:type="dcterms:W3CDTF">2020-06-22T08:51:12Z</dcterms:created>
  <dcterms:modified xsi:type="dcterms:W3CDTF">2020-06-25T08:50:12Z</dcterms:modified>
</cp:coreProperties>
</file>