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Lst>
  <p:sldIdLst>
    <p:sldId id="256" r:id="rId2"/>
    <p:sldId id="257" r:id="rId3"/>
    <p:sldId id="268" r:id="rId4"/>
    <p:sldId id="274" r:id="rId5"/>
    <p:sldId id="269" r:id="rId6"/>
    <p:sldId id="267" r:id="rId7"/>
    <p:sldId id="278" r:id="rId8"/>
    <p:sldId id="273" r:id="rId9"/>
    <p:sldId id="275" r:id="rId10"/>
    <p:sldId id="271" r:id="rId11"/>
    <p:sldId id="270" r:id="rId12"/>
    <p:sldId id="264" r:id="rId13"/>
    <p:sldId id="277" r:id="rId14"/>
    <p:sldId id="276" r:id="rId15"/>
    <p:sldId id="279" r:id="rId16"/>
    <p:sldId id="266"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2657686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212283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2559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160813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3667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10841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2905957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98679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137238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6BC57F5-40D0-4446-88EA-44ADD1961EC7}" type="datetimeFigureOut">
              <a:rPr lang="tr-TR" smtClean="0"/>
              <a:t>29.06.2020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43093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6BC57F5-40D0-4446-88EA-44ADD1961EC7}" type="datetimeFigureOut">
              <a:rPr lang="tr-TR" smtClean="0"/>
              <a:t>29.06.2020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1669967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6BC57F5-40D0-4446-88EA-44ADD1961EC7}" type="datetimeFigureOut">
              <a:rPr lang="tr-TR" smtClean="0"/>
              <a:t>29.06.2020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187971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6BC57F5-40D0-4446-88EA-44ADD1961EC7}" type="datetimeFigureOut">
              <a:rPr lang="tr-TR" smtClean="0"/>
              <a:t>29.06.2020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1993937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C57F5-40D0-4446-88EA-44ADD1961EC7}" type="datetimeFigureOut">
              <a:rPr lang="tr-TR" smtClean="0"/>
              <a:t>29.06.2020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252642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6BC57F5-40D0-4446-88EA-44ADD1961EC7}" type="datetimeFigureOut">
              <a:rPr lang="tr-TR" smtClean="0"/>
              <a:t>29.06.2020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38C46B-98AC-4216-A3A2-C592AF524B98}" type="slidenum">
              <a:rPr lang="tr-TR" smtClean="0"/>
              <a:t>‹#›</a:t>
            </a:fld>
            <a:endParaRPr lang="tr-TR"/>
          </a:p>
        </p:txBody>
      </p:sp>
    </p:spTree>
    <p:extLst>
      <p:ext uri="{BB962C8B-B14F-4D97-AF65-F5344CB8AC3E}">
        <p14:creationId xmlns:p14="http://schemas.microsoft.com/office/powerpoint/2010/main" val="242778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E38C46B-98AC-4216-A3A2-C592AF524B98}" type="slidenum">
              <a:rPr lang="tr-TR" smtClean="0"/>
              <a:t>‹#›</a:t>
            </a:fld>
            <a:endParaRPr lang="tr-TR"/>
          </a:p>
        </p:txBody>
      </p:sp>
      <p:sp>
        <p:nvSpPr>
          <p:cNvPr id="5" name="Date Placeholder 4"/>
          <p:cNvSpPr>
            <a:spLocks noGrp="1"/>
          </p:cNvSpPr>
          <p:nvPr>
            <p:ph type="dt" sz="half" idx="10"/>
          </p:nvPr>
        </p:nvSpPr>
        <p:spPr/>
        <p:txBody>
          <a:bodyPr/>
          <a:lstStyle/>
          <a:p>
            <a:fld id="{76BC57F5-40D0-4446-88EA-44ADD1961EC7}" type="datetimeFigureOut">
              <a:rPr lang="tr-TR" smtClean="0"/>
              <a:t>29.06.2020</a:t>
            </a:fld>
            <a:endParaRPr lang="tr-TR"/>
          </a:p>
        </p:txBody>
      </p:sp>
    </p:spTree>
    <p:extLst>
      <p:ext uri="{BB962C8B-B14F-4D97-AF65-F5344CB8AC3E}">
        <p14:creationId xmlns:p14="http://schemas.microsoft.com/office/powerpoint/2010/main" val="119406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6BC57F5-40D0-4446-88EA-44ADD1961EC7}" type="datetimeFigureOut">
              <a:rPr lang="tr-TR" smtClean="0"/>
              <a:t>29.06.2020</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E38C46B-98AC-4216-A3A2-C592AF524B98}" type="slidenum">
              <a:rPr lang="tr-TR" smtClean="0"/>
              <a:t>‹#›</a:t>
            </a:fld>
            <a:endParaRPr lang="tr-TR"/>
          </a:p>
        </p:txBody>
      </p:sp>
    </p:spTree>
    <p:extLst>
      <p:ext uri="{BB962C8B-B14F-4D97-AF65-F5344CB8AC3E}">
        <p14:creationId xmlns:p14="http://schemas.microsoft.com/office/powerpoint/2010/main" val="3549318340"/>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pPr algn="ctr"/>
            <a:r>
              <a:rPr lang="tr-TR" dirty="0" smtClean="0">
                <a:solidFill>
                  <a:srgbClr val="0070C0"/>
                </a:solidFill>
              </a:rPr>
              <a:t>ÇOCUKLARDA </a:t>
            </a:r>
            <a:br>
              <a:rPr lang="tr-TR" dirty="0" smtClean="0">
                <a:solidFill>
                  <a:srgbClr val="0070C0"/>
                </a:solidFill>
              </a:rPr>
            </a:br>
            <a:r>
              <a:rPr lang="tr-TR" dirty="0" smtClean="0">
                <a:solidFill>
                  <a:srgbClr val="0070C0"/>
                </a:solidFill>
              </a:rPr>
              <a:t>OLUMLUDAVRANIŞ GELİŞTİRME</a:t>
            </a:r>
            <a:endParaRPr lang="tr-TR" dirty="0">
              <a:solidFill>
                <a:srgbClr val="0070C0"/>
              </a:solidFill>
            </a:endParaRPr>
          </a:p>
        </p:txBody>
      </p:sp>
      <p:sp>
        <p:nvSpPr>
          <p:cNvPr id="3" name="Alt Başlık 2"/>
          <p:cNvSpPr>
            <a:spLocks noGrp="1"/>
          </p:cNvSpPr>
          <p:nvPr>
            <p:ph type="subTitle" idx="1"/>
          </p:nvPr>
        </p:nvSpPr>
        <p:spPr>
          <a:xfrm>
            <a:off x="1507067" y="5634934"/>
            <a:ext cx="7766936" cy="1096899"/>
          </a:xfrm>
        </p:spPr>
        <p:txBody>
          <a:bodyPr/>
          <a:lstStyle/>
          <a:p>
            <a:pPr algn="ct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8" y="5049795"/>
            <a:ext cx="2077502" cy="1682038"/>
          </a:xfrm>
          <a:prstGeom prst="rect">
            <a:avLst/>
          </a:prstGeom>
        </p:spPr>
      </p:pic>
    </p:spTree>
    <p:extLst>
      <p:ext uri="{BB962C8B-B14F-4D97-AF65-F5344CB8AC3E}">
        <p14:creationId xmlns:p14="http://schemas.microsoft.com/office/powerpoint/2010/main" val="330912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182219" y="1408671"/>
            <a:ext cx="2645521" cy="2704456"/>
          </a:xfrm>
          <a:prstGeom prst="rect">
            <a:avLst/>
          </a:prstGeom>
        </p:spPr>
      </p:pic>
      <p:sp>
        <p:nvSpPr>
          <p:cNvPr id="2" name="Unvan 1"/>
          <p:cNvSpPr>
            <a:spLocks noGrp="1"/>
          </p:cNvSpPr>
          <p:nvPr>
            <p:ph type="title"/>
          </p:nvPr>
        </p:nvSpPr>
        <p:spPr>
          <a:xfrm>
            <a:off x="511501" y="-1"/>
            <a:ext cx="8762501" cy="1293341"/>
          </a:xfrm>
        </p:spPr>
        <p:txBody>
          <a:bodyPr>
            <a:normAutofit/>
          </a:bodyPr>
          <a:lstStyle/>
          <a:p>
            <a:pPr algn="ctr"/>
            <a:r>
              <a:rPr lang="tr-TR" sz="2800" b="1" dirty="0" smtClean="0">
                <a:solidFill>
                  <a:srgbClr val="0070C0"/>
                </a:solidFill>
              </a:rPr>
              <a:t>ÇOCUĞUNUZA OKULDAN SONRA SORABİLECEĞİNİZ</a:t>
            </a:r>
            <a:r>
              <a:rPr lang="tr-TR" sz="2800" dirty="0" smtClean="0"/>
              <a:t> </a:t>
            </a:r>
            <a:r>
              <a:rPr lang="tr-TR" sz="2800" dirty="0" smtClean="0"/>
              <a:t> </a:t>
            </a:r>
            <a:r>
              <a:rPr lang="tr-TR" sz="2800" b="1" dirty="0" smtClean="0">
                <a:solidFill>
                  <a:srgbClr val="0070C0"/>
                </a:solidFill>
              </a:rPr>
              <a:t>SORULAR    </a:t>
            </a:r>
            <a:r>
              <a:rPr lang="tr-TR" sz="2800" dirty="0" smtClean="0"/>
              <a:t>               </a:t>
            </a:r>
            <a:endParaRPr lang="tr-TR" sz="2800" dirty="0"/>
          </a:p>
        </p:txBody>
      </p:sp>
      <p:sp>
        <p:nvSpPr>
          <p:cNvPr id="3" name="İçerik Yer Tutucusu 2"/>
          <p:cNvSpPr>
            <a:spLocks noGrp="1"/>
          </p:cNvSpPr>
          <p:nvPr>
            <p:ph idx="1"/>
          </p:nvPr>
        </p:nvSpPr>
        <p:spPr>
          <a:xfrm>
            <a:off x="216002" y="1095149"/>
            <a:ext cx="9722222" cy="5234538"/>
          </a:xfrm>
        </p:spPr>
        <p:txBody>
          <a:bodyPr/>
          <a:lstStyle/>
          <a:p>
            <a:pPr>
              <a:buAutoNum type="arabicPeriod"/>
            </a:pPr>
            <a:r>
              <a:rPr lang="tr-TR" dirty="0" smtClean="0"/>
              <a:t>Bugün okulda komik bir şey oldu mu?</a:t>
            </a:r>
          </a:p>
          <a:p>
            <a:pPr>
              <a:buAutoNum type="arabicPeriod"/>
            </a:pPr>
            <a:r>
              <a:rPr lang="tr-TR" dirty="0" smtClean="0"/>
              <a:t>Bugün konuştuğun 3 kişinin ismini söyleyebilir misin?</a:t>
            </a:r>
          </a:p>
          <a:p>
            <a:pPr>
              <a:buAutoNum type="arabicPeriod"/>
            </a:pPr>
            <a:r>
              <a:rPr lang="tr-TR" dirty="0" smtClean="0"/>
              <a:t>Öğretmenin ben olsaydım bugün size ne öğretmemi isterdin?</a:t>
            </a:r>
          </a:p>
          <a:p>
            <a:pPr>
              <a:buAutoNum type="arabicPeriod"/>
            </a:pPr>
            <a:r>
              <a:rPr lang="tr-TR" dirty="0" smtClean="0"/>
              <a:t>Evden bir eşyanı okla götürebilseydin bu ne olurdu?</a:t>
            </a:r>
          </a:p>
          <a:p>
            <a:pPr>
              <a:buAutoNum type="arabicPeriod"/>
            </a:pPr>
            <a:r>
              <a:rPr lang="tr-TR" dirty="0" smtClean="0"/>
              <a:t>Bugün öğretmeninin kıyafeti nasıldı?</a:t>
            </a:r>
          </a:p>
          <a:p>
            <a:pPr>
              <a:buAutoNum type="arabicPeriod"/>
            </a:pPr>
            <a:r>
              <a:rPr lang="tr-TR" dirty="0" smtClean="0"/>
              <a:t>Bir uzay mekiği sınıftaki birini alacak olsa kimi alsın isterdin?</a:t>
            </a:r>
          </a:p>
          <a:p>
            <a:pPr>
              <a:buAutoNum type="arabicPeriod"/>
            </a:pPr>
            <a:r>
              <a:rPr lang="tr-TR" dirty="0" smtClean="0"/>
              <a:t>Bugün en çok kiminle konuşmaktan zevk aldın?</a:t>
            </a:r>
          </a:p>
          <a:p>
            <a:pPr>
              <a:buAutoNum type="arabicPeriod"/>
            </a:pPr>
            <a:r>
              <a:rPr lang="tr-TR" dirty="0" smtClean="0"/>
              <a:t>Sınıfta kimlerle daha iyi arkadaş olmak istiyorsun?</a:t>
            </a:r>
          </a:p>
          <a:p>
            <a:pPr>
              <a:buAutoNum type="arabicPeriod"/>
            </a:pPr>
            <a:r>
              <a:rPr lang="tr-TR" dirty="0" smtClean="0"/>
              <a:t>Okuldaki kurallarla evdeki kuralların hangileri birbirine benziyor?</a:t>
            </a:r>
          </a:p>
          <a:p>
            <a:pPr>
              <a:buAutoNum type="arabicPeriod"/>
            </a:pPr>
            <a:r>
              <a:rPr lang="tr-TR" dirty="0" smtClean="0"/>
              <a:t>Sen öğretmen olsaydın ne öğretirdin?</a:t>
            </a:r>
          </a:p>
          <a:p>
            <a:pPr>
              <a:buAutoNum type="arabicPeriod"/>
            </a:pPr>
            <a:endParaRPr lang="tr-TR" dirty="0"/>
          </a:p>
        </p:txBody>
      </p:sp>
    </p:spTree>
    <p:extLst>
      <p:ext uri="{BB962C8B-B14F-4D97-AF65-F5344CB8AC3E}">
        <p14:creationId xmlns:p14="http://schemas.microsoft.com/office/powerpoint/2010/main" val="497200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779740" y="2413687"/>
            <a:ext cx="2759676" cy="2765468"/>
          </a:xfrm>
          <a:prstGeom prst="rect">
            <a:avLst/>
          </a:prstGeom>
        </p:spPr>
      </p:pic>
      <p:sp>
        <p:nvSpPr>
          <p:cNvPr id="2" name="Unvan 1"/>
          <p:cNvSpPr>
            <a:spLocks noGrp="1"/>
          </p:cNvSpPr>
          <p:nvPr>
            <p:ph type="title"/>
          </p:nvPr>
        </p:nvSpPr>
        <p:spPr>
          <a:xfrm>
            <a:off x="586717" y="288324"/>
            <a:ext cx="9368187" cy="742682"/>
          </a:xfrm>
        </p:spPr>
        <p:txBody>
          <a:bodyPr/>
          <a:lstStyle/>
          <a:p>
            <a:r>
              <a:rPr lang="tr-TR" b="1" dirty="0" smtClean="0">
                <a:solidFill>
                  <a:srgbClr val="0070C0"/>
                </a:solidFill>
              </a:rPr>
              <a:t>ÇOCUĞUNUZ YARAMAZLIK YAPTIĞINDA</a:t>
            </a:r>
            <a:endParaRPr lang="tr-TR" b="1" dirty="0">
              <a:solidFill>
                <a:srgbClr val="0070C0"/>
              </a:solidFill>
            </a:endParaRPr>
          </a:p>
        </p:txBody>
      </p:sp>
      <p:sp>
        <p:nvSpPr>
          <p:cNvPr id="3" name="İçerik Yer Tutucusu 2"/>
          <p:cNvSpPr>
            <a:spLocks noGrp="1"/>
          </p:cNvSpPr>
          <p:nvPr>
            <p:ph idx="1"/>
          </p:nvPr>
        </p:nvSpPr>
        <p:spPr>
          <a:xfrm>
            <a:off x="510746" y="1031006"/>
            <a:ext cx="6787978" cy="5666008"/>
          </a:xfrm>
        </p:spPr>
        <p:txBody>
          <a:bodyPr>
            <a:normAutofit fontScale="92500" lnSpcReduction="10000"/>
          </a:bodyPr>
          <a:lstStyle/>
          <a:p>
            <a:pPr marL="0" indent="0">
              <a:buNone/>
            </a:pPr>
            <a:r>
              <a:rPr lang="tr-TR" dirty="0" smtClean="0"/>
              <a:t>	</a:t>
            </a:r>
          </a:p>
          <a:p>
            <a:pPr marL="0" indent="0">
              <a:buNone/>
            </a:pPr>
            <a:r>
              <a:rPr lang="tr-TR" b="1" dirty="0" smtClean="0">
                <a:solidFill>
                  <a:srgbClr val="C00000"/>
                </a:solidFill>
              </a:rPr>
              <a:t>	SAKİN </a:t>
            </a:r>
            <a:r>
              <a:rPr lang="tr-TR" b="1" dirty="0" smtClean="0">
                <a:solidFill>
                  <a:srgbClr val="C00000"/>
                </a:solidFill>
              </a:rPr>
              <a:t>OLUN</a:t>
            </a:r>
          </a:p>
          <a:p>
            <a:pPr marL="0" indent="0">
              <a:buNone/>
            </a:pPr>
            <a:r>
              <a:rPr lang="tr-TR" dirty="0" smtClean="0"/>
              <a:t>Çocuğunuz yaramazlık yaptığında sakinliğinizi koruyamazsanız, stresli </a:t>
            </a:r>
            <a:r>
              <a:rPr lang="tr-TR" dirty="0" smtClean="0"/>
              <a:t>durumlarda </a:t>
            </a:r>
            <a:r>
              <a:rPr lang="tr-TR" dirty="0" smtClean="0"/>
              <a:t>nasıl davranması gerektiği konusunda ona örnek olamazsınız.</a:t>
            </a:r>
          </a:p>
          <a:p>
            <a:pPr marL="0" indent="0">
              <a:buNone/>
            </a:pPr>
            <a:endParaRPr lang="tr-TR" dirty="0"/>
          </a:p>
          <a:p>
            <a:pPr marL="0" indent="0">
              <a:buNone/>
            </a:pPr>
            <a:r>
              <a:rPr lang="tr-TR" dirty="0" smtClean="0"/>
              <a:t>	</a:t>
            </a:r>
            <a:r>
              <a:rPr lang="tr-TR" b="1" dirty="0" smtClean="0">
                <a:solidFill>
                  <a:srgbClr val="C00000"/>
                </a:solidFill>
              </a:rPr>
              <a:t>İLGİNİZİ SAKLAYIN</a:t>
            </a:r>
          </a:p>
          <a:p>
            <a:pPr marL="0" indent="0">
              <a:buNone/>
            </a:pPr>
            <a:r>
              <a:rPr lang="tr-TR" dirty="0" smtClean="0"/>
              <a:t>Yaramazlığı hoş görmeyin ancak yaramazlık yaptığında ekstra ilgi görürse, aynı şekilde davranmaya devam edecektir. Unutmayın.</a:t>
            </a:r>
          </a:p>
          <a:p>
            <a:pPr marL="0" indent="0">
              <a:buNone/>
            </a:pPr>
            <a:endParaRPr lang="tr-TR" dirty="0"/>
          </a:p>
          <a:p>
            <a:pPr marL="0" indent="0">
              <a:buNone/>
            </a:pPr>
            <a:r>
              <a:rPr lang="tr-TR" dirty="0" smtClean="0"/>
              <a:t>	</a:t>
            </a:r>
            <a:r>
              <a:rPr lang="tr-TR" b="1" dirty="0" smtClean="0">
                <a:solidFill>
                  <a:srgbClr val="C00000"/>
                </a:solidFill>
              </a:rPr>
              <a:t>TAKDİR EDİN</a:t>
            </a:r>
          </a:p>
          <a:p>
            <a:pPr marL="0" indent="0">
              <a:buNone/>
            </a:pPr>
            <a:r>
              <a:rPr lang="tr-TR" dirty="0" smtClean="0"/>
              <a:t>Tıpkı yaramazlıklarını fark ettiğiniz gibi iyi alışkanlık ve davranışlarını da fark edin. Bunları mutlaka takdir edin.</a:t>
            </a:r>
          </a:p>
          <a:p>
            <a:pPr marL="0" indent="0">
              <a:buNone/>
            </a:pPr>
            <a:endParaRPr lang="tr-TR" dirty="0"/>
          </a:p>
          <a:p>
            <a:pPr marL="0" indent="0">
              <a:buNone/>
            </a:pPr>
            <a:r>
              <a:rPr lang="tr-TR" dirty="0" smtClean="0"/>
              <a:t>	</a:t>
            </a:r>
            <a:r>
              <a:rPr lang="tr-TR" b="1" dirty="0" smtClean="0">
                <a:solidFill>
                  <a:srgbClr val="C00000"/>
                </a:solidFill>
              </a:rPr>
              <a:t>NET OLUN</a:t>
            </a:r>
          </a:p>
          <a:p>
            <a:pPr marL="0" indent="0">
              <a:buNone/>
            </a:pPr>
            <a:r>
              <a:rPr lang="tr-TR" dirty="0" smtClean="0"/>
              <a:t>Ona doğru davranışın nasıl olması gerektiğini anlatırken, sakin, net ve açık olun.</a:t>
            </a:r>
            <a:endParaRPr lang="tr-TR" dirty="0"/>
          </a:p>
        </p:txBody>
      </p:sp>
    </p:spTree>
    <p:extLst>
      <p:ext uri="{BB962C8B-B14F-4D97-AF65-F5344CB8AC3E}">
        <p14:creationId xmlns:p14="http://schemas.microsoft.com/office/powerpoint/2010/main" val="163608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b="9069"/>
          <a:stretch/>
        </p:blipFill>
        <p:spPr>
          <a:xfrm>
            <a:off x="6835770" y="1614616"/>
            <a:ext cx="2701056" cy="2652583"/>
          </a:xfrm>
          <a:prstGeom prst="rect">
            <a:avLst/>
          </a:prstGeom>
        </p:spPr>
      </p:pic>
      <p:sp>
        <p:nvSpPr>
          <p:cNvPr id="2" name="Unvan 1"/>
          <p:cNvSpPr>
            <a:spLocks noGrp="1"/>
          </p:cNvSpPr>
          <p:nvPr>
            <p:ph type="title"/>
          </p:nvPr>
        </p:nvSpPr>
        <p:spPr>
          <a:xfrm>
            <a:off x="620365" y="609600"/>
            <a:ext cx="9672034" cy="910107"/>
          </a:xfrm>
        </p:spPr>
        <p:txBody>
          <a:bodyPr>
            <a:normAutofit/>
          </a:bodyPr>
          <a:lstStyle/>
          <a:p>
            <a:pPr algn="ctr"/>
            <a:r>
              <a:rPr lang="tr-TR" sz="2400" b="1" dirty="0" smtClean="0">
                <a:solidFill>
                  <a:srgbClr val="0070C0"/>
                </a:solidFill>
              </a:rPr>
              <a:t>Çocuğunuzun size bahsettiği olumsuz sözler kullanma ve kavgacı tavırlar sergileme işi için şöyle bir tavır izlemelisiniz</a:t>
            </a:r>
            <a:endParaRPr lang="tr-TR" sz="2400" b="1" dirty="0">
              <a:solidFill>
                <a:srgbClr val="0070C0"/>
              </a:solidFill>
            </a:endParaRPr>
          </a:p>
        </p:txBody>
      </p:sp>
      <p:sp>
        <p:nvSpPr>
          <p:cNvPr id="3" name="İçerik Yer Tutucusu 2"/>
          <p:cNvSpPr>
            <a:spLocks noGrp="1"/>
          </p:cNvSpPr>
          <p:nvPr>
            <p:ph idx="1"/>
          </p:nvPr>
        </p:nvSpPr>
        <p:spPr>
          <a:xfrm>
            <a:off x="677334" y="1519707"/>
            <a:ext cx="8596668" cy="4521655"/>
          </a:xfrm>
        </p:spPr>
        <p:txBody>
          <a:bodyPr>
            <a:normAutofit fontScale="92500" lnSpcReduction="20000"/>
          </a:bodyPr>
          <a:lstStyle/>
          <a:p>
            <a:pPr>
              <a:buFont typeface="+mj-lt"/>
              <a:buAutoNum type="arabicPeriod"/>
            </a:pPr>
            <a:r>
              <a:rPr lang="tr-TR" dirty="0" smtClean="0"/>
              <a:t>Anlattıklarını «dikkatle «dinlemelisiniz.</a:t>
            </a:r>
          </a:p>
          <a:p>
            <a:pPr>
              <a:buFont typeface="+mj-lt"/>
              <a:buAutoNum type="arabicPeriod"/>
            </a:pPr>
            <a:r>
              <a:rPr lang="tr-TR" dirty="0" smtClean="0"/>
              <a:t>Dinlerken gülmeyin ve gülümsemeyin.</a:t>
            </a:r>
          </a:p>
          <a:p>
            <a:pPr>
              <a:buFont typeface="+mj-lt"/>
              <a:buAutoNum type="arabicPeriod"/>
            </a:pPr>
            <a:r>
              <a:rPr lang="tr-TR" dirty="0" smtClean="0"/>
              <a:t>Ona karşı kızgın ve öfkeli olmayın</a:t>
            </a:r>
          </a:p>
          <a:p>
            <a:pPr>
              <a:buFont typeface="+mj-lt"/>
              <a:buAutoNum type="arabicPeriod"/>
            </a:pPr>
            <a:r>
              <a:rPr lang="tr-TR" dirty="0" smtClean="0"/>
              <a:t>Hayret içinde, sözünü hiç kesmeden dinlemelisiniz.</a:t>
            </a:r>
          </a:p>
          <a:p>
            <a:pPr>
              <a:buFont typeface="+mj-lt"/>
              <a:buAutoNum type="arabicPeriod"/>
            </a:pPr>
            <a:r>
              <a:rPr lang="tr-TR" dirty="0" smtClean="0"/>
              <a:t>Sonra da:</a:t>
            </a:r>
          </a:p>
          <a:p>
            <a:pPr marL="0" indent="0">
              <a:buNone/>
            </a:pPr>
            <a:r>
              <a:rPr lang="tr-TR" dirty="0"/>
              <a:t>	</a:t>
            </a:r>
            <a:r>
              <a:rPr lang="tr-TR" dirty="0" smtClean="0"/>
              <a:t>«Evet hiç hoş şeyler olmamış…</a:t>
            </a:r>
          </a:p>
          <a:p>
            <a:pPr marL="0" indent="0">
              <a:buNone/>
            </a:pPr>
            <a:r>
              <a:rPr lang="tr-TR" dirty="0"/>
              <a:t>	 </a:t>
            </a:r>
            <a:r>
              <a:rPr lang="tr-TR" dirty="0" smtClean="0"/>
              <a:t> ağzından kötü sözler de çıkmış…</a:t>
            </a:r>
          </a:p>
          <a:p>
            <a:pPr marL="0" indent="0">
              <a:buNone/>
            </a:pPr>
            <a:r>
              <a:rPr lang="tr-TR" dirty="0"/>
              <a:t>	 </a:t>
            </a:r>
            <a:r>
              <a:rPr lang="tr-TR" dirty="0" smtClean="0"/>
              <a:t> Kavga etmen çok kötü bir davranış olmuş…</a:t>
            </a:r>
          </a:p>
          <a:p>
            <a:pPr marL="0" indent="0">
              <a:buNone/>
            </a:pPr>
            <a:r>
              <a:rPr lang="tr-TR" dirty="0"/>
              <a:t>	</a:t>
            </a:r>
            <a:r>
              <a:rPr lang="tr-TR" dirty="0" smtClean="0"/>
              <a:t>   hele de öğretmenine karşı olan kabalığın hiç şık değil…»</a:t>
            </a:r>
          </a:p>
          <a:p>
            <a:pPr marL="0" indent="0">
              <a:buNone/>
            </a:pPr>
            <a:r>
              <a:rPr lang="tr-TR" dirty="0" smtClean="0"/>
              <a:t>6. «Eylem dili» kullanarak mutlu olmadığınızı hem sözlerinizle hem de «jest ve mimiklerinizle» göstermelisiniz.</a:t>
            </a:r>
          </a:p>
          <a:p>
            <a:pPr marL="0" indent="0">
              <a:buNone/>
            </a:pPr>
            <a:r>
              <a:rPr lang="tr-TR" dirty="0" smtClean="0"/>
              <a:t>7. Kötü sözlerin yerine hangi sözleri kullanmasını…</a:t>
            </a:r>
          </a:p>
          <a:p>
            <a:pPr marL="0" indent="0">
              <a:buNone/>
            </a:pPr>
            <a:r>
              <a:rPr lang="tr-TR" dirty="0" smtClean="0"/>
              <a:t>     Öğretmenine kızdığında, nasıl tepki vermesi gerektiğini «uygulamalı» olarak göstermelisiniz.</a:t>
            </a:r>
            <a:endParaRPr lang="tr-TR" dirty="0"/>
          </a:p>
        </p:txBody>
      </p:sp>
    </p:spTree>
    <p:extLst>
      <p:ext uri="{BB962C8B-B14F-4D97-AF65-F5344CB8AC3E}">
        <p14:creationId xmlns:p14="http://schemas.microsoft.com/office/powerpoint/2010/main" val="845276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5737695" y="4588476"/>
            <a:ext cx="3150159" cy="2269524"/>
          </a:xfrm>
          <a:prstGeom prst="rect">
            <a:avLst/>
          </a:prstGeom>
        </p:spPr>
      </p:pic>
      <p:sp>
        <p:nvSpPr>
          <p:cNvPr id="2" name="Unvan 1"/>
          <p:cNvSpPr>
            <a:spLocks noGrp="1"/>
          </p:cNvSpPr>
          <p:nvPr>
            <p:ph type="title"/>
          </p:nvPr>
        </p:nvSpPr>
        <p:spPr/>
        <p:txBody>
          <a:bodyPr/>
          <a:lstStyle/>
          <a:p>
            <a:pPr algn="ctr"/>
            <a:r>
              <a:rPr lang="tr-TR" b="1" dirty="0" smtClean="0">
                <a:solidFill>
                  <a:srgbClr val="0070C0"/>
                </a:solidFill>
              </a:rPr>
              <a:t>ÇOCUKLARINIZIN İNATÇILIK YAPMASINI İSTEMİYORSANIZ</a:t>
            </a:r>
            <a:endParaRPr lang="tr-TR" b="1" dirty="0">
              <a:solidFill>
                <a:srgbClr val="0070C0"/>
              </a:solidFill>
            </a:endParaRPr>
          </a:p>
        </p:txBody>
      </p:sp>
      <p:sp>
        <p:nvSpPr>
          <p:cNvPr id="3" name="İçerik Yer Tutucusu 2"/>
          <p:cNvSpPr>
            <a:spLocks noGrp="1"/>
          </p:cNvSpPr>
          <p:nvPr>
            <p:ph idx="1"/>
          </p:nvPr>
        </p:nvSpPr>
        <p:spPr/>
        <p:txBody>
          <a:bodyPr/>
          <a:lstStyle/>
          <a:p>
            <a:r>
              <a:rPr lang="tr-TR" dirty="0" smtClean="0"/>
              <a:t>Huysuzluk ediyor diye isteklerini yerine getirmeyin</a:t>
            </a:r>
          </a:p>
          <a:p>
            <a:r>
              <a:rPr lang="tr-TR" dirty="0" smtClean="0"/>
              <a:t>Sürekli oyuncak ve hediye almaktan vazgeçin</a:t>
            </a:r>
          </a:p>
          <a:p>
            <a:r>
              <a:rPr lang="tr-TR" dirty="0" smtClean="0"/>
              <a:t>Ağladığı için pes edip istediği şeyi yapmayın.</a:t>
            </a:r>
          </a:p>
          <a:p>
            <a:r>
              <a:rPr lang="tr-TR" dirty="0" smtClean="0"/>
              <a:t>Bir işi yapması için ödül vermekten kaçının</a:t>
            </a:r>
          </a:p>
          <a:p>
            <a:r>
              <a:rPr lang="tr-TR" dirty="0" smtClean="0"/>
              <a:t>Tartışmak yerine dinleyin, sonra kendinizi ifade edin</a:t>
            </a:r>
          </a:p>
          <a:p>
            <a:r>
              <a:rPr lang="tr-TR" dirty="0" smtClean="0"/>
              <a:t>Zorlamak yerine bakış açısını anlamaya gayret edin.</a:t>
            </a:r>
          </a:p>
          <a:p>
            <a:r>
              <a:rPr lang="tr-TR" dirty="0" smtClean="0"/>
              <a:t>Seçenekler sunun, kararına saygı duyun.</a:t>
            </a:r>
            <a:endParaRPr lang="tr-TR" dirty="0"/>
          </a:p>
        </p:txBody>
      </p:sp>
    </p:spTree>
    <p:extLst>
      <p:ext uri="{BB962C8B-B14F-4D97-AF65-F5344CB8AC3E}">
        <p14:creationId xmlns:p14="http://schemas.microsoft.com/office/powerpoint/2010/main" val="2203590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9187883" cy="601014"/>
          </a:xfrm>
        </p:spPr>
        <p:txBody>
          <a:bodyPr>
            <a:normAutofit/>
          </a:bodyPr>
          <a:lstStyle/>
          <a:p>
            <a:pPr algn="ctr"/>
            <a:r>
              <a:rPr lang="tr-TR" sz="2800" b="1" dirty="0" smtClean="0">
                <a:solidFill>
                  <a:srgbClr val="0070C0"/>
                </a:solidFill>
              </a:rPr>
              <a:t>ÇOCUKLARA </a:t>
            </a:r>
            <a:r>
              <a:rPr lang="tr-TR" sz="2800" b="1" dirty="0" smtClean="0">
                <a:solidFill>
                  <a:srgbClr val="C00000"/>
                </a:solidFill>
              </a:rPr>
              <a:t>«HAYIR» </a:t>
            </a:r>
            <a:r>
              <a:rPr lang="tr-TR" sz="2800" b="1" dirty="0" smtClean="0">
                <a:solidFill>
                  <a:srgbClr val="0070C0"/>
                </a:solidFill>
              </a:rPr>
              <a:t>DEMEK YERİNE ALTERNATİFLER</a:t>
            </a:r>
            <a:endParaRPr lang="tr-TR" sz="2800" b="1" dirty="0">
              <a:solidFill>
                <a:srgbClr val="0070C0"/>
              </a:solidFill>
            </a:endParaRPr>
          </a:p>
        </p:txBody>
      </p:sp>
      <p:sp>
        <p:nvSpPr>
          <p:cNvPr id="3" name="İçerik Yer Tutucusu 2"/>
          <p:cNvSpPr>
            <a:spLocks noGrp="1"/>
          </p:cNvSpPr>
          <p:nvPr>
            <p:ph idx="1"/>
          </p:nvPr>
        </p:nvSpPr>
        <p:spPr>
          <a:xfrm>
            <a:off x="0" y="1779372"/>
            <a:ext cx="10017211" cy="5078627"/>
          </a:xfrm>
        </p:spPr>
        <p:txBody>
          <a:bodyPr>
            <a:normAutofit/>
          </a:bodyPr>
          <a:lstStyle/>
          <a:p>
            <a:r>
              <a:rPr lang="tr-TR" dirty="0" smtClean="0"/>
              <a:t>Sakın o kelimeyi kullanma!		Lütfen başka bir kelime seç!</a:t>
            </a:r>
          </a:p>
          <a:p>
            <a:r>
              <a:rPr lang="tr-TR" dirty="0" smtClean="0"/>
              <a:t>Mızıldanıp, ağlayıp durma!		Lütfen ne istediğini kelimelerle anlat</a:t>
            </a:r>
          </a:p>
          <a:p>
            <a:r>
              <a:rPr lang="tr-TR" dirty="0" smtClean="0"/>
              <a:t>Kısık sesle konuşma!		       Lütfen biraz daha yüksek sesle ve anlaşılır konuşur musun?</a:t>
            </a:r>
          </a:p>
          <a:p>
            <a:r>
              <a:rPr lang="tr-TR" dirty="0" smtClean="0"/>
              <a:t>Bunu satın alamazsın!		       Bunun yerine …Yapmaya ne dersin?</a:t>
            </a:r>
          </a:p>
          <a:p>
            <a:r>
              <a:rPr lang="tr-TR" dirty="0" smtClean="0"/>
              <a:t>Sinirlenme!		                    Böyle hissetmen normal ama bir de şöyle düşün…</a:t>
            </a:r>
          </a:p>
          <a:p>
            <a:r>
              <a:rPr lang="tr-TR" dirty="0" smtClean="0"/>
              <a:t>O senin değil bırak onu!		Bu Ahmet’in şunu almaya ne dersin</a:t>
            </a:r>
            <a:r>
              <a:rPr lang="tr-TR" dirty="0" smtClean="0"/>
              <a:t>?</a:t>
            </a:r>
          </a:p>
          <a:p>
            <a:r>
              <a:rPr lang="tr-TR" dirty="0" smtClean="0"/>
              <a:t>Koşma!</a:t>
            </a:r>
            <a:r>
              <a:rPr lang="tr-TR" dirty="0"/>
              <a:t>	</a:t>
            </a:r>
            <a:r>
              <a:rPr lang="tr-TR" dirty="0" smtClean="0"/>
              <a:t>					Yavaş </a:t>
            </a:r>
            <a:r>
              <a:rPr lang="tr-TR" dirty="0"/>
              <a:t>yürü </a:t>
            </a:r>
            <a:r>
              <a:rPr lang="tr-TR" dirty="0" smtClean="0"/>
              <a:t>lütfen.</a:t>
            </a:r>
          </a:p>
          <a:p>
            <a:r>
              <a:rPr lang="tr-TR" dirty="0" smtClean="0"/>
              <a:t>Yapma!</a:t>
            </a:r>
            <a:r>
              <a:rPr lang="tr-TR" dirty="0"/>
              <a:t>	</a:t>
            </a:r>
            <a:r>
              <a:rPr lang="tr-TR" dirty="0" smtClean="0"/>
              <a:t>					Şunu </a:t>
            </a:r>
            <a:r>
              <a:rPr lang="tr-TR" dirty="0"/>
              <a:t>yapmaya ne </a:t>
            </a:r>
            <a:r>
              <a:rPr lang="tr-TR" dirty="0" smtClean="0"/>
              <a:t>dersin.</a:t>
            </a:r>
            <a:endParaRPr lang="tr-TR" dirty="0"/>
          </a:p>
          <a:p>
            <a:r>
              <a:rPr lang="tr-TR" dirty="0"/>
              <a:t>Düşme, </a:t>
            </a:r>
            <a:r>
              <a:rPr lang="tr-TR" dirty="0" smtClean="0"/>
              <a:t>dokunma!</a:t>
            </a:r>
            <a:r>
              <a:rPr lang="tr-TR" dirty="0"/>
              <a:t>	</a:t>
            </a:r>
            <a:r>
              <a:rPr lang="tr-TR" dirty="0" smtClean="0"/>
              <a:t>			Dikkatli ol!</a:t>
            </a:r>
            <a:endParaRPr lang="tr-TR" dirty="0"/>
          </a:p>
          <a:p>
            <a:endParaRPr lang="tr-TR" dirty="0" smtClean="0"/>
          </a:p>
          <a:p>
            <a:endParaRPr lang="tr-TR" dirty="0"/>
          </a:p>
          <a:p>
            <a:endParaRPr lang="tr-TR" dirty="0" smtClean="0"/>
          </a:p>
          <a:p>
            <a:endParaRPr lang="tr-TR" dirty="0" smtClean="0"/>
          </a:p>
          <a:p>
            <a:endParaRPr lang="tr-TR" dirty="0"/>
          </a:p>
          <a:p>
            <a:endParaRPr lang="tr-TR" dirty="0" smtClean="0"/>
          </a:p>
          <a:p>
            <a:endParaRPr lang="tr-TR" dirty="0" smtClean="0"/>
          </a:p>
          <a:p>
            <a:endParaRPr lang="tr-TR" dirty="0"/>
          </a:p>
          <a:p>
            <a:endParaRPr lang="tr-TR" dirty="0" smtClean="0"/>
          </a:p>
          <a:p>
            <a:endParaRPr lang="tr-TR" dirty="0"/>
          </a:p>
        </p:txBody>
      </p:sp>
      <p:pic>
        <p:nvPicPr>
          <p:cNvPr id="5" name="Resim 4"/>
          <p:cNvPicPr>
            <a:picLocks noChangeAspect="1"/>
          </p:cNvPicPr>
          <p:nvPr/>
        </p:nvPicPr>
        <p:blipFill>
          <a:blip r:embed="rId2"/>
          <a:stretch>
            <a:fillRect/>
          </a:stretch>
        </p:blipFill>
        <p:spPr>
          <a:xfrm>
            <a:off x="6614340" y="4591950"/>
            <a:ext cx="2266049" cy="2266049"/>
          </a:xfrm>
          <a:prstGeom prst="rect">
            <a:avLst/>
          </a:prstGeom>
        </p:spPr>
      </p:pic>
    </p:spTree>
    <p:extLst>
      <p:ext uri="{BB962C8B-B14F-4D97-AF65-F5344CB8AC3E}">
        <p14:creationId xmlns:p14="http://schemas.microsoft.com/office/powerpoint/2010/main" val="2842988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345527" y="4258705"/>
            <a:ext cx="2632943" cy="2599295"/>
          </a:xfrm>
          <a:prstGeom prst="rect">
            <a:avLst/>
          </a:prstGeom>
        </p:spPr>
      </p:pic>
      <p:sp>
        <p:nvSpPr>
          <p:cNvPr id="2" name="Unvan 1"/>
          <p:cNvSpPr>
            <a:spLocks noGrp="1"/>
          </p:cNvSpPr>
          <p:nvPr>
            <p:ph type="title"/>
          </p:nvPr>
        </p:nvSpPr>
        <p:spPr/>
        <p:txBody>
          <a:bodyPr/>
          <a:lstStyle/>
          <a:p>
            <a:pPr algn="ctr"/>
            <a:r>
              <a:rPr lang="tr-TR" b="1" dirty="0">
                <a:solidFill>
                  <a:srgbClr val="0070C0"/>
                </a:solidFill>
              </a:rPr>
              <a:t>ÇOCUKLARA </a:t>
            </a:r>
            <a:r>
              <a:rPr lang="tr-TR" b="1" dirty="0">
                <a:solidFill>
                  <a:srgbClr val="C00000"/>
                </a:solidFill>
              </a:rPr>
              <a:t>«HAYIR» </a:t>
            </a:r>
            <a:r>
              <a:rPr lang="tr-TR" b="1" dirty="0">
                <a:solidFill>
                  <a:srgbClr val="0070C0"/>
                </a:solidFill>
              </a:rPr>
              <a:t>DEMEK YERİNE ALTERNATİFLER</a:t>
            </a:r>
          </a:p>
        </p:txBody>
      </p:sp>
      <p:sp>
        <p:nvSpPr>
          <p:cNvPr id="3" name="İçerik Yer Tutucusu 2"/>
          <p:cNvSpPr>
            <a:spLocks noGrp="1"/>
          </p:cNvSpPr>
          <p:nvPr>
            <p:ph idx="1"/>
          </p:nvPr>
        </p:nvSpPr>
        <p:spPr>
          <a:xfrm>
            <a:off x="140043" y="2010033"/>
            <a:ext cx="9448800" cy="4031330"/>
          </a:xfrm>
        </p:spPr>
        <p:txBody>
          <a:bodyPr>
            <a:normAutofit/>
          </a:bodyPr>
          <a:lstStyle/>
          <a:p>
            <a:r>
              <a:rPr lang="tr-TR" dirty="0"/>
              <a:t>Sizi ayırmam mı gerekiyor! </a:t>
            </a:r>
            <a:r>
              <a:rPr lang="tr-TR" dirty="0" smtClean="0"/>
              <a:t>		Biraz </a:t>
            </a:r>
            <a:r>
              <a:rPr lang="tr-TR" dirty="0"/>
              <a:t>mola vermek ister misiniz</a:t>
            </a:r>
            <a:r>
              <a:rPr lang="tr-TR" dirty="0" smtClean="0"/>
              <a:t>?</a:t>
            </a:r>
          </a:p>
          <a:p>
            <a:r>
              <a:rPr lang="tr-TR" dirty="0"/>
              <a:t>Yardıma ihtiyacın var mı</a:t>
            </a:r>
            <a:r>
              <a:rPr lang="tr-TR" dirty="0" smtClean="0"/>
              <a:t>?		Eğer </a:t>
            </a:r>
            <a:r>
              <a:rPr lang="tr-TR" dirty="0"/>
              <a:t>bana ihtiyacın varsa </a:t>
            </a:r>
            <a:r>
              <a:rPr lang="tr-TR" dirty="0" smtClean="0"/>
              <a:t>yardım için buradayım.</a:t>
            </a:r>
          </a:p>
          <a:p>
            <a:r>
              <a:rPr lang="tr-TR" dirty="0"/>
              <a:t>Bu ne dağınıklık</a:t>
            </a:r>
            <a:r>
              <a:rPr lang="tr-TR" dirty="0" smtClean="0"/>
              <a:t>!</a:t>
            </a:r>
            <a:r>
              <a:rPr lang="tr-TR" dirty="0"/>
              <a:t>				</a:t>
            </a:r>
            <a:r>
              <a:rPr lang="tr-TR" dirty="0" smtClean="0"/>
              <a:t>Çok </a:t>
            </a:r>
            <a:r>
              <a:rPr lang="tr-TR" dirty="0"/>
              <a:t>eğlenmişe benziyorsun. Şimdi nasıl toplayabiliriz?</a:t>
            </a:r>
          </a:p>
          <a:p>
            <a:r>
              <a:rPr lang="tr-TR" dirty="0"/>
              <a:t>Vurma!						Lütfen ellerin yerinde dursun.</a:t>
            </a:r>
          </a:p>
          <a:p>
            <a:r>
              <a:rPr lang="tr-TR" dirty="0"/>
              <a:t>Sen bilmezsin!					Haklısın hiç böyle düşünmemiştim. Bunu da düşünelim.</a:t>
            </a:r>
          </a:p>
          <a:p>
            <a:r>
              <a:rPr lang="tr-TR" dirty="0"/>
              <a:t>Şimdi değil!	                          …….. yaptıktan sonra.</a:t>
            </a:r>
          </a:p>
          <a:p>
            <a:r>
              <a:rPr lang="tr-TR" dirty="0"/>
              <a:t>Sus!							Seni duymak istiyorum.</a:t>
            </a:r>
          </a:p>
          <a:p>
            <a:pPr marL="0" indent="0">
              <a:buNone/>
            </a:pPr>
            <a:r>
              <a:rPr lang="tr-TR" dirty="0" smtClean="0"/>
              <a:t>						</a:t>
            </a:r>
            <a:endParaRPr lang="tr-TR" dirty="0"/>
          </a:p>
          <a:p>
            <a:endParaRPr lang="tr-TR" dirty="0" smtClean="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4279586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0" y="1"/>
            <a:ext cx="12192000" cy="6858000"/>
          </a:xfrm>
          <a:prstGeom prst="rect">
            <a:avLst/>
          </a:prstGeom>
        </p:spPr>
      </p:pic>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3" y="2160589"/>
            <a:ext cx="10633217" cy="4347303"/>
          </a:xfrm>
        </p:spPr>
        <p:txBody>
          <a:bodyPr>
            <a:normAutofit/>
          </a:bodyPr>
          <a:lstStyle/>
          <a:p>
            <a:endParaRPr lang="tr-TR" dirty="0" smtClean="0"/>
          </a:p>
          <a:p>
            <a:endParaRPr lang="tr-TR" dirty="0"/>
          </a:p>
          <a:p>
            <a:endParaRPr lang="tr-TR" dirty="0" smtClean="0"/>
          </a:p>
          <a:p>
            <a:endParaRPr lang="tr-TR" dirty="0"/>
          </a:p>
          <a:p>
            <a:pPr marL="0" indent="0" algn="ctr">
              <a:buNone/>
            </a:pPr>
            <a:r>
              <a:rPr lang="tr-TR" sz="3000" b="1" dirty="0" smtClean="0">
                <a:solidFill>
                  <a:schemeClr val="accent1">
                    <a:lumMod val="50000"/>
                  </a:schemeClr>
                </a:solidFill>
                <a:latin typeface="Comic Sans MS" panose="030F0702030302020204" pitchFamily="66" charset="0"/>
              </a:rPr>
              <a:t>Tanrı </a:t>
            </a:r>
            <a:r>
              <a:rPr lang="tr-TR" sz="3000" b="1" dirty="0" smtClean="0">
                <a:solidFill>
                  <a:schemeClr val="accent1">
                    <a:lumMod val="50000"/>
                  </a:schemeClr>
                </a:solidFill>
                <a:latin typeface="Comic Sans MS" panose="030F0702030302020204" pitchFamily="66" charset="0"/>
              </a:rPr>
              <a:t>hiçbir çocuğu kötü olsun diye yaratmaz! Onu kötü yapan kötü eğitimdir. Kötü anne baba, kötü çevre, kötü yönetim balçık gibidir. Zavallı yavruları da çekip yutar.</a:t>
            </a:r>
          </a:p>
          <a:p>
            <a:pPr marL="0" indent="0">
              <a:buNone/>
            </a:pPr>
            <a:r>
              <a:rPr lang="tr-TR" sz="3000" dirty="0">
                <a:solidFill>
                  <a:schemeClr val="accent1">
                    <a:lumMod val="50000"/>
                  </a:schemeClr>
                </a:solidFill>
              </a:rPr>
              <a:t>	</a:t>
            </a:r>
            <a:r>
              <a:rPr lang="tr-TR" sz="3000" dirty="0" smtClean="0">
                <a:solidFill>
                  <a:schemeClr val="accent1">
                    <a:lumMod val="50000"/>
                  </a:schemeClr>
                </a:solidFill>
              </a:rPr>
              <a:t>														</a:t>
            </a:r>
            <a:r>
              <a:rPr lang="tr-TR" sz="3000" b="1" dirty="0" smtClean="0">
                <a:solidFill>
                  <a:schemeClr val="accent1">
                    <a:lumMod val="50000"/>
                  </a:schemeClr>
                </a:solidFill>
                <a:latin typeface="Comic Sans MS" panose="030F0702030302020204" pitchFamily="66" charset="0"/>
              </a:rPr>
              <a:t>Victor </a:t>
            </a:r>
            <a:r>
              <a:rPr lang="tr-TR" sz="3000" b="1" dirty="0" smtClean="0">
                <a:solidFill>
                  <a:schemeClr val="accent1">
                    <a:lumMod val="50000"/>
                  </a:schemeClr>
                </a:solidFill>
                <a:latin typeface="Comic Sans MS" panose="030F0702030302020204" pitchFamily="66" charset="0"/>
              </a:rPr>
              <a:t>Hugo </a:t>
            </a:r>
            <a:endParaRPr lang="tr-TR" sz="3000" b="1" dirty="0">
              <a:solidFill>
                <a:schemeClr val="accent1">
                  <a:lumMod val="50000"/>
                </a:schemeClr>
              </a:solidFill>
              <a:latin typeface="Comic Sans MS" panose="030F0702030302020204" pitchFamily="66" charset="0"/>
            </a:endParaRPr>
          </a:p>
        </p:txBody>
      </p:sp>
    </p:spTree>
    <p:extLst>
      <p:ext uri="{BB962C8B-B14F-4D97-AF65-F5344CB8AC3E}">
        <p14:creationId xmlns:p14="http://schemas.microsoft.com/office/powerpoint/2010/main" val="1106551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8824527" y="3887873"/>
            <a:ext cx="3367473" cy="2970126"/>
          </a:xfrm>
          <a:prstGeom prst="rect">
            <a:avLst/>
          </a:prstGeom>
        </p:spPr>
      </p:pic>
      <p:sp>
        <p:nvSpPr>
          <p:cNvPr id="2" name="Unvan 1"/>
          <p:cNvSpPr>
            <a:spLocks noGrp="1"/>
          </p:cNvSpPr>
          <p:nvPr>
            <p:ph type="title"/>
          </p:nvPr>
        </p:nvSpPr>
        <p:spPr>
          <a:xfrm>
            <a:off x="677334" y="90152"/>
            <a:ext cx="8596668" cy="721217"/>
          </a:xfrm>
        </p:spPr>
        <p:txBody>
          <a:bodyPr/>
          <a:lstStyle/>
          <a:p>
            <a:pPr algn="ctr"/>
            <a:r>
              <a:rPr lang="tr-TR" b="1" dirty="0" smtClean="0">
                <a:solidFill>
                  <a:srgbClr val="0070C0"/>
                </a:solidFill>
                <a:latin typeface="Baskerville Old Face" panose="02020602080505020303" pitchFamily="18" charset="0"/>
              </a:rPr>
              <a:t>EĞER BİR ÇOCUK</a:t>
            </a:r>
            <a:endParaRPr lang="tr-TR" b="1" dirty="0">
              <a:solidFill>
                <a:srgbClr val="0070C0"/>
              </a:solidFill>
              <a:latin typeface="Baskerville Old Face" panose="02020602080505020303" pitchFamily="18" charset="0"/>
            </a:endParaRPr>
          </a:p>
        </p:txBody>
      </p:sp>
      <p:sp>
        <p:nvSpPr>
          <p:cNvPr id="3" name="İçerik Yer Tutucusu 2"/>
          <p:cNvSpPr>
            <a:spLocks noGrp="1"/>
          </p:cNvSpPr>
          <p:nvPr>
            <p:ph idx="1"/>
          </p:nvPr>
        </p:nvSpPr>
        <p:spPr>
          <a:xfrm>
            <a:off x="387178" y="708454"/>
            <a:ext cx="7554098" cy="6149545"/>
          </a:xfrm>
        </p:spPr>
        <p:txBody>
          <a:bodyPr>
            <a:normAutofit fontScale="70000" lnSpcReduction="20000"/>
          </a:bodyPr>
          <a:lstStyle/>
          <a:p>
            <a:pPr marL="0" indent="0" algn="ctr">
              <a:buNone/>
            </a:pPr>
            <a:r>
              <a:rPr lang="tr-TR" sz="2600" b="1" dirty="0" smtClean="0">
                <a:solidFill>
                  <a:schemeClr val="accent2"/>
                </a:solidFill>
                <a:latin typeface="Baskerville Old Face" panose="02020602080505020303" pitchFamily="18" charset="0"/>
              </a:rPr>
              <a:t>       Hoşgörüyle </a:t>
            </a:r>
            <a:r>
              <a:rPr lang="tr-TR" sz="2600" b="1" dirty="0" smtClean="0">
                <a:solidFill>
                  <a:schemeClr val="accent2"/>
                </a:solidFill>
                <a:latin typeface="Baskerville Old Face" panose="02020602080505020303" pitchFamily="18" charset="0"/>
              </a:rPr>
              <a:t>yetiştirilmişse,</a:t>
            </a:r>
            <a:endParaRPr lang="tr-TR" sz="2600" b="1" dirty="0" smtClean="0">
              <a:solidFill>
                <a:schemeClr val="accent2"/>
              </a:solidFill>
              <a:latin typeface="Baskerville Old Face" panose="02020602080505020303" pitchFamily="18" charset="0"/>
            </a:endParaRPr>
          </a:p>
          <a:p>
            <a:pPr marL="0" indent="0" algn="ctr">
              <a:buNone/>
            </a:pPr>
            <a:r>
              <a:rPr lang="tr-TR" sz="2600" b="1" dirty="0" smtClean="0">
                <a:latin typeface="Baskerville Old Face" panose="02020602080505020303" pitchFamily="18" charset="0"/>
              </a:rPr>
              <a:t>      </a:t>
            </a:r>
            <a:r>
              <a:rPr lang="tr-TR" sz="2600" b="1" dirty="0" smtClean="0">
                <a:solidFill>
                  <a:schemeClr val="accent1">
                    <a:lumMod val="75000"/>
                  </a:schemeClr>
                </a:solidFill>
                <a:latin typeface="Baskerville Old Face" panose="02020602080505020303" pitchFamily="18" charset="0"/>
              </a:rPr>
              <a:t>Sabırlı olmayı </a:t>
            </a:r>
            <a:r>
              <a:rPr lang="tr-TR" sz="2600" b="1" dirty="0" smtClean="0">
                <a:solidFill>
                  <a:schemeClr val="accent1">
                    <a:lumMod val="75000"/>
                  </a:schemeClr>
                </a:solidFill>
                <a:latin typeface="Baskerville Old Face" panose="02020602080505020303" pitchFamily="18" charset="0"/>
              </a:rPr>
              <a:t>öğrenir.</a:t>
            </a:r>
            <a:endParaRPr lang="tr-TR" sz="2600" b="1" dirty="0" smtClean="0">
              <a:solidFill>
                <a:schemeClr val="accent1">
                  <a:lumMod val="75000"/>
                </a:schemeClr>
              </a:solidFill>
              <a:latin typeface="Baskerville Old Face" panose="02020602080505020303" pitchFamily="18" charset="0"/>
            </a:endParaRPr>
          </a:p>
          <a:p>
            <a:pPr marL="0" indent="0" algn="ctr">
              <a:buNone/>
            </a:pPr>
            <a:endParaRPr lang="tr-TR" sz="2600" b="1" dirty="0" smtClean="0">
              <a:latin typeface="Baskerville Old Face" panose="02020602080505020303" pitchFamily="18" charset="0"/>
            </a:endParaRPr>
          </a:p>
          <a:p>
            <a:pPr marL="0" indent="0" algn="ctr">
              <a:buNone/>
            </a:pPr>
            <a:r>
              <a:rPr lang="tr-TR" sz="2600" b="1" dirty="0" smtClean="0">
                <a:solidFill>
                  <a:schemeClr val="accent2"/>
                </a:solidFill>
                <a:latin typeface="Baskerville Old Face" panose="02020602080505020303" pitchFamily="18" charset="0"/>
              </a:rPr>
              <a:t>           Desteklenip </a:t>
            </a:r>
            <a:r>
              <a:rPr lang="tr-TR" sz="2600" b="1" dirty="0" smtClean="0">
                <a:solidFill>
                  <a:schemeClr val="accent2"/>
                </a:solidFill>
                <a:latin typeface="Baskerville Old Face" panose="02020602080505020303" pitchFamily="18" charset="0"/>
              </a:rPr>
              <a:t>yüreklendirilmişse,</a:t>
            </a:r>
            <a:endParaRPr lang="tr-TR" sz="2600" b="1" dirty="0" smtClean="0">
              <a:solidFill>
                <a:schemeClr val="accent2"/>
              </a:solidFill>
              <a:latin typeface="Baskerville Old Face" panose="02020602080505020303" pitchFamily="18" charset="0"/>
            </a:endParaRPr>
          </a:p>
          <a:p>
            <a:pPr marL="0" indent="0" algn="ctr">
              <a:buNone/>
            </a:pPr>
            <a:r>
              <a:rPr lang="tr-TR" sz="2600" b="1" dirty="0" smtClean="0">
                <a:latin typeface="Baskerville Old Face" panose="02020602080505020303" pitchFamily="18" charset="0"/>
              </a:rPr>
              <a:t>	</a:t>
            </a:r>
            <a:r>
              <a:rPr lang="tr-TR" sz="2600" b="1" dirty="0" smtClean="0">
                <a:solidFill>
                  <a:schemeClr val="accent1">
                    <a:lumMod val="75000"/>
                  </a:schemeClr>
                </a:solidFill>
                <a:latin typeface="Baskerville Old Face" panose="02020602080505020303" pitchFamily="18" charset="0"/>
              </a:rPr>
              <a:t>Kendine güvenmeyi </a:t>
            </a:r>
            <a:r>
              <a:rPr lang="tr-TR" sz="2600" b="1" dirty="0" smtClean="0">
                <a:solidFill>
                  <a:schemeClr val="accent1">
                    <a:lumMod val="75000"/>
                  </a:schemeClr>
                </a:solidFill>
                <a:latin typeface="Baskerville Old Face" panose="02020602080505020303" pitchFamily="18" charset="0"/>
              </a:rPr>
              <a:t>öğrenir.</a:t>
            </a:r>
            <a:endParaRPr lang="tr-TR" sz="2600" b="1" dirty="0" smtClean="0">
              <a:solidFill>
                <a:schemeClr val="accent1">
                  <a:lumMod val="75000"/>
                </a:schemeClr>
              </a:solidFill>
              <a:latin typeface="Baskerville Old Face" panose="02020602080505020303" pitchFamily="18" charset="0"/>
            </a:endParaRPr>
          </a:p>
          <a:p>
            <a:pPr marL="0" indent="0" algn="ctr">
              <a:buNone/>
            </a:pPr>
            <a:endParaRPr lang="tr-TR" sz="2600" b="1" dirty="0" smtClean="0">
              <a:solidFill>
                <a:srgbClr val="FFC000"/>
              </a:solidFill>
              <a:latin typeface="Baskerville Old Face" panose="02020602080505020303" pitchFamily="18" charset="0"/>
            </a:endParaRPr>
          </a:p>
          <a:p>
            <a:pPr marL="0" indent="0" algn="ctr">
              <a:buNone/>
            </a:pPr>
            <a:r>
              <a:rPr lang="tr-TR" sz="2600" b="1" dirty="0" smtClean="0">
                <a:solidFill>
                  <a:schemeClr val="accent2"/>
                </a:solidFill>
                <a:latin typeface="Baskerville Old Face" panose="02020602080505020303" pitchFamily="18" charset="0"/>
              </a:rPr>
              <a:t>               Yaptıkları </a:t>
            </a:r>
            <a:r>
              <a:rPr lang="tr-TR" sz="2600" b="1" dirty="0" smtClean="0">
                <a:solidFill>
                  <a:schemeClr val="accent2"/>
                </a:solidFill>
                <a:latin typeface="Baskerville Old Face" panose="02020602080505020303" pitchFamily="18" charset="0"/>
              </a:rPr>
              <a:t>beğenilmişse,</a:t>
            </a:r>
            <a:endParaRPr lang="tr-TR" sz="2600" b="1" dirty="0" smtClean="0">
              <a:solidFill>
                <a:schemeClr val="accent2"/>
              </a:solidFill>
              <a:latin typeface="Baskerville Old Face" panose="02020602080505020303" pitchFamily="18" charset="0"/>
            </a:endParaRPr>
          </a:p>
          <a:p>
            <a:pPr marL="0" indent="0" algn="ctr">
              <a:buNone/>
            </a:pPr>
            <a:r>
              <a:rPr lang="tr-TR" sz="2600" b="1" dirty="0" smtClean="0">
                <a:latin typeface="Baskerville Old Face" panose="02020602080505020303" pitchFamily="18" charset="0"/>
              </a:rPr>
              <a:t>	</a:t>
            </a:r>
            <a:r>
              <a:rPr lang="tr-TR" sz="2600" b="1" dirty="0" smtClean="0">
                <a:solidFill>
                  <a:schemeClr val="accent1">
                    <a:lumMod val="75000"/>
                  </a:schemeClr>
                </a:solidFill>
                <a:latin typeface="Baskerville Old Face" panose="02020602080505020303" pitchFamily="18" charset="0"/>
              </a:rPr>
              <a:t>Takdir etmeyi </a:t>
            </a:r>
            <a:r>
              <a:rPr lang="tr-TR" sz="2600" b="1" dirty="0" smtClean="0">
                <a:solidFill>
                  <a:schemeClr val="accent1">
                    <a:lumMod val="75000"/>
                  </a:schemeClr>
                </a:solidFill>
                <a:latin typeface="Baskerville Old Face" panose="02020602080505020303" pitchFamily="18" charset="0"/>
              </a:rPr>
              <a:t>öğrenir.</a:t>
            </a:r>
            <a:endParaRPr lang="tr-TR" sz="2600" b="1" dirty="0" smtClean="0">
              <a:solidFill>
                <a:schemeClr val="accent1">
                  <a:lumMod val="75000"/>
                </a:schemeClr>
              </a:solidFill>
              <a:latin typeface="Baskerville Old Face" panose="02020602080505020303" pitchFamily="18" charset="0"/>
            </a:endParaRPr>
          </a:p>
          <a:p>
            <a:pPr marL="0" indent="0" algn="ctr">
              <a:buNone/>
            </a:pPr>
            <a:endParaRPr lang="tr-TR" sz="2600" b="1" dirty="0" smtClean="0">
              <a:latin typeface="Baskerville Old Face" panose="02020602080505020303" pitchFamily="18" charset="0"/>
            </a:endParaRPr>
          </a:p>
          <a:p>
            <a:pPr marL="0" indent="0" algn="ctr">
              <a:buNone/>
            </a:pPr>
            <a:r>
              <a:rPr lang="tr-TR" sz="2600" b="1" dirty="0" smtClean="0">
                <a:solidFill>
                  <a:schemeClr val="accent2"/>
                </a:solidFill>
                <a:latin typeface="Baskerville Old Face" panose="02020602080505020303" pitchFamily="18" charset="0"/>
              </a:rPr>
              <a:t>          Haklarına saygı </a:t>
            </a:r>
            <a:r>
              <a:rPr lang="tr-TR" sz="2600" b="1" dirty="0" smtClean="0">
                <a:solidFill>
                  <a:schemeClr val="accent2"/>
                </a:solidFill>
                <a:latin typeface="Baskerville Old Face" panose="02020602080505020303" pitchFamily="18" charset="0"/>
              </a:rPr>
              <a:t>gösterilmişse,</a:t>
            </a:r>
            <a:endParaRPr lang="tr-TR" sz="2600" b="1" dirty="0" smtClean="0">
              <a:solidFill>
                <a:schemeClr val="accent2"/>
              </a:solidFill>
              <a:latin typeface="Baskerville Old Face" panose="02020602080505020303" pitchFamily="18" charset="0"/>
            </a:endParaRPr>
          </a:p>
          <a:p>
            <a:pPr marL="0" indent="0" algn="ctr">
              <a:buNone/>
            </a:pPr>
            <a:r>
              <a:rPr lang="tr-TR" sz="2600" b="1" dirty="0" smtClean="0">
                <a:latin typeface="Baskerville Old Face" panose="02020602080505020303" pitchFamily="18" charset="0"/>
              </a:rPr>
              <a:t>	</a:t>
            </a:r>
            <a:r>
              <a:rPr lang="tr-TR" sz="2600" b="1" dirty="0" smtClean="0">
                <a:solidFill>
                  <a:schemeClr val="accent1">
                    <a:lumMod val="75000"/>
                  </a:schemeClr>
                </a:solidFill>
                <a:latin typeface="Baskerville Old Face" panose="02020602080505020303" pitchFamily="18" charset="0"/>
              </a:rPr>
              <a:t>Adil olmayı öğrenir.</a:t>
            </a:r>
          </a:p>
          <a:p>
            <a:pPr marL="0" indent="0" algn="ctr">
              <a:buNone/>
            </a:pPr>
            <a:endParaRPr lang="tr-TR" sz="2600" b="1" dirty="0" smtClean="0">
              <a:latin typeface="Baskerville Old Face" panose="02020602080505020303" pitchFamily="18" charset="0"/>
            </a:endParaRPr>
          </a:p>
          <a:p>
            <a:pPr marL="0" indent="0" algn="ctr">
              <a:buNone/>
            </a:pPr>
            <a:r>
              <a:rPr lang="tr-TR" sz="2600" b="1" dirty="0" smtClean="0">
                <a:solidFill>
                  <a:schemeClr val="accent2"/>
                </a:solidFill>
                <a:latin typeface="Baskerville Old Face" panose="02020602080505020303" pitchFamily="18" charset="0"/>
              </a:rPr>
              <a:t>               Kabul ve onay </a:t>
            </a:r>
            <a:r>
              <a:rPr lang="tr-TR" sz="2600" b="1" dirty="0" smtClean="0">
                <a:solidFill>
                  <a:schemeClr val="accent2"/>
                </a:solidFill>
                <a:latin typeface="Baskerville Old Face" panose="02020602080505020303" pitchFamily="18" charset="0"/>
              </a:rPr>
              <a:t>görmüşse,</a:t>
            </a:r>
            <a:endParaRPr lang="tr-TR" sz="2600" b="1" dirty="0" smtClean="0">
              <a:solidFill>
                <a:schemeClr val="accent2"/>
              </a:solidFill>
              <a:latin typeface="Baskerville Old Face" panose="02020602080505020303" pitchFamily="18" charset="0"/>
            </a:endParaRPr>
          </a:p>
          <a:p>
            <a:pPr marL="0" indent="0" algn="ctr">
              <a:buNone/>
            </a:pPr>
            <a:r>
              <a:rPr lang="tr-TR" sz="2600" b="1" dirty="0" smtClean="0">
                <a:latin typeface="Baskerville Old Face" panose="02020602080505020303" pitchFamily="18" charset="0"/>
              </a:rPr>
              <a:t>	</a:t>
            </a:r>
            <a:r>
              <a:rPr lang="tr-TR" sz="2600" b="1" dirty="0" smtClean="0">
                <a:solidFill>
                  <a:schemeClr val="accent1">
                    <a:lumMod val="75000"/>
                  </a:schemeClr>
                </a:solidFill>
                <a:latin typeface="Baskerville Old Face" panose="02020602080505020303" pitchFamily="18" charset="0"/>
              </a:rPr>
              <a:t>Kendini sevmeyi </a:t>
            </a:r>
            <a:r>
              <a:rPr lang="tr-TR" sz="2600" b="1" dirty="0" smtClean="0">
                <a:solidFill>
                  <a:schemeClr val="accent1">
                    <a:lumMod val="75000"/>
                  </a:schemeClr>
                </a:solidFill>
                <a:latin typeface="Baskerville Old Face" panose="02020602080505020303" pitchFamily="18" charset="0"/>
              </a:rPr>
              <a:t>öğrenir.</a:t>
            </a:r>
            <a:endParaRPr lang="tr-TR" sz="2600" b="1" dirty="0" smtClean="0">
              <a:solidFill>
                <a:schemeClr val="accent1">
                  <a:lumMod val="75000"/>
                </a:schemeClr>
              </a:solidFill>
              <a:latin typeface="Baskerville Old Face" panose="02020602080505020303" pitchFamily="18" charset="0"/>
            </a:endParaRPr>
          </a:p>
          <a:p>
            <a:pPr marL="0" indent="0" algn="ctr">
              <a:buNone/>
            </a:pPr>
            <a:endParaRPr lang="tr-TR" sz="2600" b="1" dirty="0" smtClean="0">
              <a:latin typeface="Baskerville Old Face" panose="02020602080505020303" pitchFamily="18" charset="0"/>
            </a:endParaRPr>
          </a:p>
          <a:p>
            <a:pPr marL="0" indent="0" algn="ctr">
              <a:buNone/>
            </a:pPr>
            <a:r>
              <a:rPr lang="tr-TR" sz="2600" b="1" dirty="0" smtClean="0">
                <a:solidFill>
                  <a:schemeClr val="accent2"/>
                </a:solidFill>
                <a:latin typeface="Baskerville Old Face" panose="02020602080505020303" pitchFamily="18" charset="0"/>
              </a:rPr>
              <a:t>          Huzurlu bir aile </a:t>
            </a:r>
            <a:r>
              <a:rPr lang="tr-TR" sz="2600" b="1" dirty="0" smtClean="0">
                <a:solidFill>
                  <a:schemeClr val="accent2"/>
                </a:solidFill>
                <a:latin typeface="Baskerville Old Face" panose="02020602080505020303" pitchFamily="18" charset="0"/>
              </a:rPr>
              <a:t>ortamındaysa,</a:t>
            </a:r>
            <a:endParaRPr lang="tr-TR" sz="2600" b="1" dirty="0" smtClean="0">
              <a:solidFill>
                <a:schemeClr val="accent2"/>
              </a:solidFill>
              <a:latin typeface="Baskerville Old Face" panose="02020602080505020303" pitchFamily="18" charset="0"/>
            </a:endParaRPr>
          </a:p>
          <a:p>
            <a:pPr marL="0" indent="0" algn="ctr">
              <a:buNone/>
            </a:pPr>
            <a:r>
              <a:rPr lang="tr-TR" sz="2600" b="1" dirty="0" smtClean="0">
                <a:latin typeface="Baskerville Old Face" panose="02020602080505020303" pitchFamily="18" charset="0"/>
              </a:rPr>
              <a:t>	</a:t>
            </a:r>
            <a:r>
              <a:rPr lang="tr-TR" sz="2600" b="1" dirty="0" smtClean="0">
                <a:solidFill>
                  <a:schemeClr val="accent1">
                    <a:lumMod val="75000"/>
                  </a:schemeClr>
                </a:solidFill>
                <a:latin typeface="Baskerville Old Face" panose="02020602080505020303" pitchFamily="18" charset="0"/>
              </a:rPr>
              <a:t>Mutlu olmayı öğrenir.</a:t>
            </a:r>
          </a:p>
          <a:p>
            <a:pPr lvl="1"/>
            <a:endParaRPr lang="tr-TR" b="1" dirty="0" smtClean="0">
              <a:solidFill>
                <a:srgbClr val="FFC000"/>
              </a:solidFill>
            </a:endParaRPr>
          </a:p>
        </p:txBody>
      </p:sp>
    </p:spTree>
    <p:extLst>
      <p:ext uri="{BB962C8B-B14F-4D97-AF65-F5344CB8AC3E}">
        <p14:creationId xmlns:p14="http://schemas.microsoft.com/office/powerpoint/2010/main" val="3610638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solidFill>
                  <a:srgbClr val="0070C0"/>
                </a:solidFill>
              </a:rPr>
              <a:t>SORUNLU ÇOCUK YETİŞTİRMEK İSTİYORSANIZ</a:t>
            </a:r>
            <a:endParaRPr lang="tr-TR" dirty="0">
              <a:solidFill>
                <a:srgbClr val="0070C0"/>
              </a:solidFill>
            </a:endParaRPr>
          </a:p>
        </p:txBody>
      </p:sp>
      <p:sp>
        <p:nvSpPr>
          <p:cNvPr id="3" name="İçerik Yer Tutucusu 2"/>
          <p:cNvSpPr>
            <a:spLocks noGrp="1"/>
          </p:cNvSpPr>
          <p:nvPr>
            <p:ph idx="1"/>
          </p:nvPr>
        </p:nvSpPr>
        <p:spPr>
          <a:xfrm>
            <a:off x="2825578" y="2160589"/>
            <a:ext cx="6448424" cy="4278848"/>
          </a:xfrm>
        </p:spPr>
        <p:txBody>
          <a:bodyPr>
            <a:normAutofit/>
          </a:bodyPr>
          <a:lstStyle/>
          <a:p>
            <a:pPr marL="0" indent="0">
              <a:buNone/>
            </a:pPr>
            <a:r>
              <a:rPr lang="tr-TR" dirty="0" smtClean="0"/>
              <a:t>1. Küçüklüğünde ne isterse ver:</a:t>
            </a:r>
          </a:p>
          <a:p>
            <a:pPr marL="457200" lvl="1" indent="0">
              <a:buNone/>
            </a:pPr>
            <a:r>
              <a:rPr lang="tr-TR" dirty="0" smtClean="0"/>
              <a:t>Her şeyi kolayca elde etmeye şartlansın.</a:t>
            </a:r>
          </a:p>
          <a:p>
            <a:pPr marL="457200" lvl="1" indent="0">
              <a:buNone/>
            </a:pPr>
            <a:endParaRPr lang="tr-TR" dirty="0" smtClean="0"/>
          </a:p>
          <a:p>
            <a:pPr marL="457200" lvl="1" indent="0">
              <a:buNone/>
            </a:pPr>
            <a:r>
              <a:rPr lang="tr-TR" sz="1800" dirty="0" smtClean="0"/>
              <a:t>2. Yere attıklarını kaldır:</a:t>
            </a:r>
          </a:p>
          <a:p>
            <a:pPr marL="457200" lvl="1" indent="0">
              <a:buNone/>
            </a:pPr>
            <a:r>
              <a:rPr lang="tr-TR" dirty="0" smtClean="0"/>
              <a:t>Sorumluluğu hep başkalarına yüklesin.</a:t>
            </a:r>
          </a:p>
          <a:p>
            <a:pPr marL="457200" lvl="1" indent="0">
              <a:buNone/>
            </a:pPr>
            <a:endParaRPr lang="tr-TR" dirty="0" smtClean="0"/>
          </a:p>
          <a:p>
            <a:pPr marL="457200" lvl="1" indent="0">
              <a:buNone/>
            </a:pPr>
            <a:r>
              <a:rPr lang="tr-TR" sz="1800" dirty="0" smtClean="0"/>
              <a:t>3. Kötü söz söylediğinde gül:</a:t>
            </a:r>
          </a:p>
          <a:p>
            <a:pPr marL="457200" lvl="1" indent="0">
              <a:buNone/>
            </a:pPr>
            <a:r>
              <a:rPr lang="tr-TR" dirty="0" smtClean="0"/>
              <a:t>	Akıllı olduğuna inansın.</a:t>
            </a:r>
          </a:p>
          <a:p>
            <a:pPr marL="457200" lvl="1" indent="0">
              <a:buNone/>
            </a:pPr>
            <a:endParaRPr lang="tr-TR" dirty="0" smtClean="0"/>
          </a:p>
          <a:p>
            <a:pPr marL="457200" lvl="1" indent="0">
              <a:buNone/>
            </a:pPr>
            <a:r>
              <a:rPr lang="tr-TR" sz="1800" dirty="0"/>
              <a:t>4. </a:t>
            </a:r>
            <a:r>
              <a:rPr lang="tr-TR" sz="1800" dirty="0" smtClean="0"/>
              <a:t>İstediği </a:t>
            </a:r>
            <a:r>
              <a:rPr lang="tr-TR" sz="1800" dirty="0"/>
              <a:t>kadar harçlık ver</a:t>
            </a:r>
            <a:r>
              <a:rPr lang="tr-TR" sz="1800" dirty="0" smtClean="0"/>
              <a:t>:</a:t>
            </a:r>
          </a:p>
          <a:p>
            <a:pPr marL="457200" lvl="1" indent="0">
              <a:buNone/>
            </a:pPr>
            <a:r>
              <a:rPr lang="tr-TR" dirty="0" smtClean="0"/>
              <a:t>Paranın değerini bilmesin.</a:t>
            </a:r>
            <a:endParaRPr lang="tr-TR" dirty="0"/>
          </a:p>
        </p:txBody>
      </p:sp>
      <p:pic>
        <p:nvPicPr>
          <p:cNvPr id="4" name="Resim 3"/>
          <p:cNvPicPr>
            <a:picLocks noChangeAspect="1"/>
          </p:cNvPicPr>
          <p:nvPr/>
        </p:nvPicPr>
        <p:blipFill>
          <a:blip r:embed="rId2"/>
          <a:stretch>
            <a:fillRect/>
          </a:stretch>
        </p:blipFill>
        <p:spPr>
          <a:xfrm>
            <a:off x="393358" y="2529016"/>
            <a:ext cx="2672406" cy="2672406"/>
          </a:xfrm>
          <a:prstGeom prst="rect">
            <a:avLst/>
          </a:prstGeom>
        </p:spPr>
      </p:pic>
    </p:spTree>
    <p:extLst>
      <p:ext uri="{BB962C8B-B14F-4D97-AF65-F5344CB8AC3E}">
        <p14:creationId xmlns:p14="http://schemas.microsoft.com/office/powerpoint/2010/main" val="3923053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a:srcRect t="1" r="1813" b="10270"/>
          <a:stretch/>
        </p:blipFill>
        <p:spPr>
          <a:xfrm>
            <a:off x="8822725" y="4098324"/>
            <a:ext cx="3369276" cy="2759676"/>
          </a:xfrm>
          <a:prstGeom prst="rect">
            <a:avLst/>
          </a:prstGeom>
        </p:spPr>
      </p:pic>
      <p:sp>
        <p:nvSpPr>
          <p:cNvPr id="2" name="Unvan 1"/>
          <p:cNvSpPr>
            <a:spLocks noGrp="1"/>
          </p:cNvSpPr>
          <p:nvPr>
            <p:ph type="title"/>
          </p:nvPr>
        </p:nvSpPr>
        <p:spPr>
          <a:xfrm>
            <a:off x="1980151" y="269124"/>
            <a:ext cx="7293850" cy="1028338"/>
          </a:xfrm>
        </p:spPr>
        <p:txBody>
          <a:bodyPr>
            <a:normAutofit fontScale="90000"/>
          </a:bodyPr>
          <a:lstStyle/>
          <a:p>
            <a:pPr algn="ctr"/>
            <a:r>
              <a:rPr lang="tr-TR" b="1" dirty="0" smtClean="0">
                <a:solidFill>
                  <a:srgbClr val="0070C0"/>
                </a:solidFill>
              </a:rPr>
              <a:t>ÇOCUĞUNUZUN SİZDEN DUYMAK İSTEDİĞİ CÜMLELER</a:t>
            </a:r>
            <a:endParaRPr lang="tr-TR" b="1" dirty="0">
              <a:solidFill>
                <a:srgbClr val="0070C0"/>
              </a:solidFill>
            </a:endParaRPr>
          </a:p>
        </p:txBody>
      </p:sp>
      <p:sp>
        <p:nvSpPr>
          <p:cNvPr id="3" name="İçerik Yer Tutucusu 2"/>
          <p:cNvSpPr>
            <a:spLocks noGrp="1"/>
          </p:cNvSpPr>
          <p:nvPr>
            <p:ph idx="1"/>
          </p:nvPr>
        </p:nvSpPr>
        <p:spPr>
          <a:xfrm>
            <a:off x="3196280" y="1425147"/>
            <a:ext cx="6077721" cy="5305168"/>
          </a:xfrm>
        </p:spPr>
        <p:txBody>
          <a:bodyPr>
            <a:normAutofit/>
          </a:bodyPr>
          <a:lstStyle/>
          <a:p>
            <a:pPr>
              <a:buFont typeface="Wingdings" panose="05000000000000000000" pitchFamily="2" charset="2"/>
              <a:buChar char="Ø"/>
            </a:pPr>
            <a:r>
              <a:rPr lang="tr-TR" dirty="0" smtClean="0"/>
              <a:t>Senin annen/baban olmayı seviyorum.</a:t>
            </a:r>
          </a:p>
          <a:p>
            <a:pPr>
              <a:buFont typeface="Wingdings" panose="05000000000000000000" pitchFamily="2" charset="2"/>
              <a:buChar char="Ø"/>
            </a:pPr>
            <a:r>
              <a:rPr lang="tr-TR" dirty="0" smtClean="0"/>
              <a:t>Senin sayende mutlu oluyorum.</a:t>
            </a:r>
          </a:p>
          <a:p>
            <a:pPr>
              <a:buFont typeface="Wingdings" panose="05000000000000000000" pitchFamily="2" charset="2"/>
              <a:buChar char="Ø"/>
            </a:pPr>
            <a:r>
              <a:rPr lang="tr-TR" dirty="0" smtClean="0"/>
              <a:t>Hata yapabilirsin, herkes hata yapabilir. </a:t>
            </a:r>
          </a:p>
          <a:p>
            <a:pPr>
              <a:buFont typeface="Wingdings" panose="05000000000000000000" pitchFamily="2" charset="2"/>
              <a:buChar char="Ø"/>
            </a:pPr>
            <a:r>
              <a:rPr lang="tr-TR" dirty="0"/>
              <a:t>Devam et, </a:t>
            </a:r>
            <a:r>
              <a:rPr lang="tr-TR" dirty="0" smtClean="0"/>
              <a:t>yapabilirsin. Bunu başarabileceğini biliyorum, yapamazsan da senin yanındayım.</a:t>
            </a:r>
          </a:p>
          <a:p>
            <a:pPr>
              <a:buFont typeface="Wingdings" panose="05000000000000000000" pitchFamily="2" charset="2"/>
              <a:buChar char="Ø"/>
            </a:pPr>
            <a:r>
              <a:rPr lang="tr-TR" dirty="0" smtClean="0"/>
              <a:t>Anlattığın hikayelerini ve seni dinlemeyi seviyorum.</a:t>
            </a:r>
          </a:p>
          <a:p>
            <a:pPr>
              <a:buFont typeface="Wingdings" panose="05000000000000000000" pitchFamily="2" charset="2"/>
              <a:buChar char="Ø"/>
            </a:pPr>
            <a:r>
              <a:rPr lang="tr-TR" dirty="0" smtClean="0"/>
              <a:t>Bugün senden bir şey öğrendim.</a:t>
            </a:r>
          </a:p>
          <a:p>
            <a:pPr>
              <a:buFont typeface="Wingdings" panose="05000000000000000000" pitchFamily="2" charset="2"/>
              <a:buChar char="Ø"/>
            </a:pPr>
            <a:r>
              <a:rPr lang="tr-TR" dirty="0" smtClean="0"/>
              <a:t>Nasıl oynadığını izlemek çok hoşuma gidiyor.</a:t>
            </a:r>
          </a:p>
          <a:p>
            <a:pPr>
              <a:buFont typeface="Wingdings" panose="05000000000000000000" pitchFamily="2" charset="2"/>
              <a:buChar char="Ø"/>
            </a:pPr>
            <a:r>
              <a:rPr lang="tr-TR" dirty="0" smtClean="0"/>
              <a:t>Seninle gurur duyuyorum.</a:t>
            </a:r>
          </a:p>
          <a:p>
            <a:pPr>
              <a:buFont typeface="Wingdings" panose="05000000000000000000" pitchFamily="2" charset="2"/>
              <a:buChar char="Ø"/>
            </a:pPr>
            <a:r>
              <a:rPr lang="tr-TR" dirty="0" smtClean="0"/>
              <a:t>Seninle vakit geçirmeyi seviyorum.</a:t>
            </a:r>
          </a:p>
          <a:p>
            <a:pPr>
              <a:buFont typeface="Wingdings" panose="05000000000000000000" pitchFamily="2" charset="2"/>
              <a:buChar char="Ø"/>
            </a:pPr>
            <a:r>
              <a:rPr lang="tr-TR" dirty="0" smtClean="0"/>
              <a:t>Yanımda olmayınca da seni düşünüyorum.</a:t>
            </a:r>
          </a:p>
          <a:p>
            <a:pPr>
              <a:buFont typeface="Wingdings" panose="05000000000000000000" pitchFamily="2" charset="2"/>
              <a:buChar char="Ø"/>
            </a:pPr>
            <a:r>
              <a:rPr lang="tr-TR" dirty="0"/>
              <a:t>Yaratıcılığını seviyorum.</a:t>
            </a:r>
          </a:p>
          <a:p>
            <a:pPr>
              <a:buFont typeface="+mj-lt"/>
              <a:buAutoNum type="arabicPeriod"/>
            </a:pPr>
            <a:endParaRPr lang="tr-TR" dirty="0" smtClean="0"/>
          </a:p>
          <a:p>
            <a:pPr>
              <a:buFont typeface="+mj-lt"/>
              <a:buAutoNum type="arabicPeriod"/>
            </a:pPr>
            <a:endParaRPr lang="tr-TR" dirty="0"/>
          </a:p>
        </p:txBody>
      </p:sp>
    </p:spTree>
    <p:extLst>
      <p:ext uri="{BB962C8B-B14F-4D97-AF65-F5344CB8AC3E}">
        <p14:creationId xmlns:p14="http://schemas.microsoft.com/office/powerpoint/2010/main" val="2241079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p:cNvPicPr>
            <a:picLocks noChangeAspect="1"/>
          </p:cNvPicPr>
          <p:nvPr/>
        </p:nvPicPr>
        <p:blipFill rotWithShape="1">
          <a:blip r:embed="rId2"/>
          <a:srcRect b="6216"/>
          <a:stretch/>
        </p:blipFill>
        <p:spPr>
          <a:xfrm>
            <a:off x="3634689" y="5256193"/>
            <a:ext cx="1973428" cy="1570338"/>
          </a:xfrm>
          <a:prstGeom prst="rect">
            <a:avLst/>
          </a:prstGeom>
        </p:spPr>
      </p:pic>
      <p:pic>
        <p:nvPicPr>
          <p:cNvPr id="12" name="Resim 11"/>
          <p:cNvPicPr>
            <a:picLocks noChangeAspect="1"/>
          </p:cNvPicPr>
          <p:nvPr/>
        </p:nvPicPr>
        <p:blipFill rotWithShape="1">
          <a:blip r:embed="rId3"/>
          <a:srcRect b="7868"/>
          <a:stretch/>
        </p:blipFill>
        <p:spPr>
          <a:xfrm>
            <a:off x="6128951" y="3320255"/>
            <a:ext cx="1234401" cy="1754660"/>
          </a:xfrm>
          <a:prstGeom prst="rect">
            <a:avLst/>
          </a:prstGeom>
        </p:spPr>
      </p:pic>
      <p:pic>
        <p:nvPicPr>
          <p:cNvPr id="6" name="Resim 5"/>
          <p:cNvPicPr>
            <a:picLocks noChangeAspect="1"/>
          </p:cNvPicPr>
          <p:nvPr/>
        </p:nvPicPr>
        <p:blipFill>
          <a:blip r:embed="rId4"/>
          <a:stretch>
            <a:fillRect/>
          </a:stretch>
        </p:blipFill>
        <p:spPr>
          <a:xfrm>
            <a:off x="7050464" y="1605566"/>
            <a:ext cx="2114323" cy="1519881"/>
          </a:xfrm>
          <a:prstGeom prst="rect">
            <a:avLst/>
          </a:prstGeom>
        </p:spPr>
      </p:pic>
      <p:pic>
        <p:nvPicPr>
          <p:cNvPr id="7" name="Resim 6"/>
          <p:cNvPicPr>
            <a:picLocks noChangeAspect="1"/>
          </p:cNvPicPr>
          <p:nvPr/>
        </p:nvPicPr>
        <p:blipFill rotWithShape="1">
          <a:blip r:embed="rId5"/>
          <a:srcRect b="7776"/>
          <a:stretch/>
        </p:blipFill>
        <p:spPr>
          <a:xfrm>
            <a:off x="7412570" y="5340664"/>
            <a:ext cx="1677329" cy="1519881"/>
          </a:xfrm>
          <a:prstGeom prst="rect">
            <a:avLst/>
          </a:prstGeom>
        </p:spPr>
      </p:pic>
      <p:sp>
        <p:nvSpPr>
          <p:cNvPr id="2" name="Unvan 1"/>
          <p:cNvSpPr>
            <a:spLocks noGrp="1"/>
          </p:cNvSpPr>
          <p:nvPr>
            <p:ph type="title"/>
          </p:nvPr>
        </p:nvSpPr>
        <p:spPr>
          <a:xfrm>
            <a:off x="677334" y="609600"/>
            <a:ext cx="8596668" cy="497983"/>
          </a:xfrm>
        </p:spPr>
        <p:txBody>
          <a:bodyPr>
            <a:normAutofit fontScale="90000"/>
          </a:bodyPr>
          <a:lstStyle/>
          <a:p>
            <a:r>
              <a:rPr lang="tr-TR" sz="2800" b="1" dirty="0" smtClean="0">
                <a:solidFill>
                  <a:srgbClr val="0070C0"/>
                </a:solidFill>
              </a:rPr>
              <a:t>ÇOCUĞA KAZANDIRILMASI GEREKEN ALIŞKANLIKLAR</a:t>
            </a:r>
            <a:endParaRPr lang="tr-TR" sz="2800" b="1" dirty="0">
              <a:solidFill>
                <a:srgbClr val="0070C0"/>
              </a:solidFill>
            </a:endParaRPr>
          </a:p>
        </p:txBody>
      </p:sp>
      <p:sp>
        <p:nvSpPr>
          <p:cNvPr id="3" name="İçerik Yer Tutucusu 2"/>
          <p:cNvSpPr>
            <a:spLocks noGrp="1"/>
          </p:cNvSpPr>
          <p:nvPr>
            <p:ph idx="1"/>
          </p:nvPr>
        </p:nvSpPr>
        <p:spPr>
          <a:xfrm>
            <a:off x="0" y="1107584"/>
            <a:ext cx="10328856" cy="4749520"/>
          </a:xfrm>
        </p:spPr>
        <p:txBody>
          <a:bodyPr/>
          <a:lstStyle/>
          <a:p>
            <a:pPr>
              <a:buFont typeface="+mj-lt"/>
              <a:buAutoNum type="arabicPeriod"/>
            </a:pPr>
            <a:r>
              <a:rPr lang="tr-TR" dirty="0" smtClean="0"/>
              <a:t>«Günaydın, merhaba, teşekkür ederim, rica ederim» benzeri nezaket cümleleri</a:t>
            </a:r>
          </a:p>
          <a:p>
            <a:pPr>
              <a:buFont typeface="+mj-lt"/>
              <a:buAutoNum type="arabicPeriod"/>
            </a:pPr>
            <a:r>
              <a:rPr lang="tr-TR" dirty="0" smtClean="0"/>
              <a:t>Temiz olma ve öz bakım becerilerini yaşına göre kendinin yapması alışkanlığı</a:t>
            </a:r>
          </a:p>
          <a:p>
            <a:pPr>
              <a:buFont typeface="+mj-lt"/>
              <a:buAutoNum type="arabicPeriod"/>
            </a:pPr>
            <a:r>
              <a:rPr lang="tr-TR" dirty="0" smtClean="0"/>
              <a:t>Büyüklerine saygı duyma alışkanlığı</a:t>
            </a:r>
          </a:p>
          <a:p>
            <a:pPr>
              <a:buFont typeface="+mj-lt"/>
              <a:buAutoNum type="arabicPeriod"/>
            </a:pPr>
            <a:r>
              <a:rPr lang="tr-TR" dirty="0" smtClean="0"/>
              <a:t>Hayvanları sevme, koruma ve onlara zarar vermeme alışkanlığı</a:t>
            </a:r>
          </a:p>
          <a:p>
            <a:pPr>
              <a:buFont typeface="+mj-lt"/>
              <a:buAutoNum type="arabicPeriod"/>
            </a:pPr>
            <a:r>
              <a:rPr lang="tr-TR" dirty="0" smtClean="0"/>
              <a:t>Kendi sağlığı için, sağlıklı gıdalar tüketme alışkanlığı</a:t>
            </a:r>
          </a:p>
          <a:p>
            <a:pPr>
              <a:buFont typeface="+mj-lt"/>
              <a:buAutoNum type="arabicPeriod"/>
            </a:pPr>
            <a:r>
              <a:rPr lang="tr-TR" dirty="0" smtClean="0"/>
              <a:t>Kahvaltı yapma alışkanlığı</a:t>
            </a:r>
          </a:p>
          <a:p>
            <a:pPr>
              <a:buFont typeface="+mj-lt"/>
              <a:buAutoNum type="arabicPeriod"/>
            </a:pPr>
            <a:r>
              <a:rPr lang="tr-TR" dirty="0"/>
              <a:t> </a:t>
            </a:r>
            <a:r>
              <a:rPr lang="tr-TR" dirty="0" smtClean="0"/>
              <a:t>Diş fırçalama ve genel bakım alışkanlığı</a:t>
            </a:r>
          </a:p>
          <a:p>
            <a:pPr>
              <a:buFont typeface="+mj-lt"/>
              <a:buAutoNum type="arabicPeriod"/>
            </a:pPr>
            <a:r>
              <a:rPr lang="tr-TR" dirty="0" smtClean="0"/>
              <a:t>Kitap okuma alışkanlığı</a:t>
            </a:r>
          </a:p>
          <a:p>
            <a:pPr>
              <a:buFont typeface="+mj-lt"/>
              <a:buAutoNum type="arabicPeriod"/>
            </a:pPr>
            <a:r>
              <a:rPr lang="tr-TR" dirty="0" smtClean="0"/>
              <a:t>Kendini güzelce ifade etme alışkanlığı</a:t>
            </a:r>
          </a:p>
          <a:p>
            <a:pPr>
              <a:buFont typeface="+mj-lt"/>
              <a:buAutoNum type="arabicPeriod"/>
            </a:pPr>
            <a:r>
              <a:rPr lang="tr-TR" dirty="0" smtClean="0"/>
              <a:t>Kendi odasında uyuma alışkanlığı</a:t>
            </a:r>
            <a:endParaRPr lang="tr-TR" dirty="0"/>
          </a:p>
        </p:txBody>
      </p:sp>
    </p:spTree>
    <p:extLst>
      <p:ext uri="{BB962C8B-B14F-4D97-AF65-F5344CB8AC3E}">
        <p14:creationId xmlns:p14="http://schemas.microsoft.com/office/powerpoint/2010/main" val="2278091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9093" y="287628"/>
            <a:ext cx="9607639" cy="987380"/>
          </a:xfrm>
        </p:spPr>
        <p:txBody>
          <a:bodyPr>
            <a:normAutofit fontScale="90000"/>
          </a:bodyPr>
          <a:lstStyle/>
          <a:p>
            <a:pPr algn="ctr"/>
            <a:r>
              <a:rPr lang="tr-TR" b="1" dirty="0" smtClean="0">
                <a:solidFill>
                  <a:srgbClr val="0070C0"/>
                </a:solidFill>
              </a:rPr>
              <a:t>ÇOCUĞUNUZUN PROBLEM ÇÖZME BECERİSİNİ GELİŞTİRİN</a:t>
            </a:r>
            <a:endParaRPr lang="tr-TR" b="1" dirty="0">
              <a:solidFill>
                <a:srgbClr val="0070C0"/>
              </a:solidFill>
            </a:endParaRPr>
          </a:p>
        </p:txBody>
      </p:sp>
      <p:sp>
        <p:nvSpPr>
          <p:cNvPr id="3" name="İçerik Yer Tutucusu 2"/>
          <p:cNvSpPr>
            <a:spLocks noGrp="1"/>
          </p:cNvSpPr>
          <p:nvPr>
            <p:ph idx="1"/>
          </p:nvPr>
        </p:nvSpPr>
        <p:spPr>
          <a:xfrm>
            <a:off x="0" y="1378039"/>
            <a:ext cx="10328856" cy="4663323"/>
          </a:xfrm>
        </p:spPr>
        <p:txBody>
          <a:bodyPr>
            <a:normAutofit fontScale="85000" lnSpcReduction="20000"/>
          </a:bodyPr>
          <a:lstStyle/>
          <a:p>
            <a:pPr marL="0" indent="0">
              <a:buNone/>
            </a:pPr>
            <a:endParaRPr lang="tr-TR" dirty="0"/>
          </a:p>
          <a:p>
            <a:pPr>
              <a:buFont typeface="Wingdings" panose="05000000000000000000" pitchFamily="2" charset="2"/>
              <a:buChar char="Ø"/>
            </a:pPr>
            <a:r>
              <a:rPr lang="tr-TR" b="1" dirty="0">
                <a:solidFill>
                  <a:schemeClr val="accent2">
                    <a:lumMod val="75000"/>
                  </a:schemeClr>
                </a:solidFill>
              </a:rPr>
              <a:t>Duygusal Koçluk </a:t>
            </a:r>
            <a:r>
              <a:rPr lang="tr-TR" b="1" dirty="0" smtClean="0">
                <a:solidFill>
                  <a:schemeClr val="accent2">
                    <a:lumMod val="75000"/>
                  </a:schemeClr>
                </a:solidFill>
              </a:rPr>
              <a:t>Yapın: </a:t>
            </a:r>
            <a:r>
              <a:rPr lang="tr-TR" dirty="0" smtClean="0"/>
              <a:t>Duygularını anlamasına yardım edin. Duyguların isimlerini öğretin.</a:t>
            </a:r>
          </a:p>
          <a:p>
            <a:pPr>
              <a:buFont typeface="Wingdings" panose="05000000000000000000" pitchFamily="2" charset="2"/>
              <a:buChar char="Ø"/>
            </a:pPr>
            <a:endParaRPr lang="tr-TR" dirty="0"/>
          </a:p>
          <a:p>
            <a:pPr>
              <a:buFont typeface="Wingdings" panose="05000000000000000000" pitchFamily="2" charset="2"/>
              <a:buChar char="Ø"/>
            </a:pPr>
            <a:r>
              <a:rPr lang="tr-TR" b="1" dirty="0">
                <a:solidFill>
                  <a:schemeClr val="accent2">
                    <a:lumMod val="75000"/>
                  </a:schemeClr>
                </a:solidFill>
              </a:rPr>
              <a:t>Küçük sorumluluklar verin: </a:t>
            </a:r>
            <a:r>
              <a:rPr lang="tr-TR" dirty="0"/>
              <a:t>Kendine güveni olan çocuk sorunlarla baş ederken daha rahat olur. Bu nedenle ona ev içinde küçük sorumluluklar vererek kendine olan güveni artırmaya çalışın.</a:t>
            </a:r>
          </a:p>
          <a:p>
            <a:pPr>
              <a:buFont typeface="Wingdings" panose="05000000000000000000" pitchFamily="2" charset="2"/>
              <a:buChar char="Ø"/>
            </a:pPr>
            <a:endParaRPr lang="tr-TR" dirty="0"/>
          </a:p>
          <a:p>
            <a:pPr>
              <a:buFont typeface="Wingdings" panose="05000000000000000000" pitchFamily="2" charset="2"/>
              <a:buChar char="Ø"/>
            </a:pPr>
            <a:r>
              <a:rPr lang="tr-TR" dirty="0"/>
              <a:t> </a:t>
            </a:r>
            <a:r>
              <a:rPr lang="tr-TR" b="1" dirty="0">
                <a:solidFill>
                  <a:schemeClr val="accent2">
                    <a:lumMod val="75000"/>
                  </a:schemeClr>
                </a:solidFill>
              </a:rPr>
              <a:t>Çocuğunuzu cesaretlendirin: </a:t>
            </a:r>
            <a:r>
              <a:rPr lang="tr-TR" dirty="0"/>
              <a:t>Bir sorunla karşılaştığında çözüm yolu bulması için çocuğunuzu cesaretlendirin ve onu konu hakkında düşünmesi için teşvik edin.</a:t>
            </a:r>
          </a:p>
          <a:p>
            <a:pPr marL="0" indent="0">
              <a:buNone/>
            </a:pPr>
            <a:endParaRPr lang="tr-TR" dirty="0"/>
          </a:p>
          <a:p>
            <a:pPr>
              <a:buFont typeface="Wingdings" panose="05000000000000000000" pitchFamily="2" charset="2"/>
              <a:buChar char="Ø"/>
            </a:pPr>
            <a:r>
              <a:rPr lang="tr-TR" b="1" dirty="0" smtClean="0">
                <a:solidFill>
                  <a:schemeClr val="accent2">
                    <a:lumMod val="75000"/>
                  </a:schemeClr>
                </a:solidFill>
              </a:rPr>
              <a:t>Problem çözme </a:t>
            </a:r>
            <a:r>
              <a:rPr lang="tr-TR" b="1" dirty="0">
                <a:solidFill>
                  <a:schemeClr val="accent2">
                    <a:lumMod val="75000"/>
                  </a:schemeClr>
                </a:solidFill>
              </a:rPr>
              <a:t>adımlarını </a:t>
            </a:r>
            <a:r>
              <a:rPr lang="tr-TR" b="1" dirty="0" smtClean="0">
                <a:solidFill>
                  <a:schemeClr val="accent2">
                    <a:lumMod val="75000"/>
                  </a:schemeClr>
                </a:solidFill>
              </a:rPr>
              <a:t>öğretin: </a:t>
            </a:r>
            <a:r>
              <a:rPr lang="tr-TR" dirty="0"/>
              <a:t>Ona </a:t>
            </a:r>
            <a:r>
              <a:rPr lang="tr-TR" dirty="0" smtClean="0"/>
              <a:t>bir </a:t>
            </a:r>
            <a:r>
              <a:rPr lang="tr-TR" dirty="0"/>
              <a:t>sorunla nasıl baş edilmesi gerektiği konusunda bilgi verin. </a:t>
            </a:r>
            <a:endParaRPr lang="tr-TR" dirty="0" smtClean="0"/>
          </a:p>
          <a:p>
            <a:pPr marL="0" indent="0">
              <a:buNone/>
            </a:pPr>
            <a:r>
              <a:rPr lang="tr-TR" dirty="0"/>
              <a:t>	</a:t>
            </a:r>
            <a:r>
              <a:rPr lang="tr-TR" dirty="0" smtClean="0"/>
              <a:t>	-Ne hissediyorum?</a:t>
            </a:r>
          </a:p>
          <a:p>
            <a:pPr marL="0" indent="0">
              <a:buNone/>
            </a:pPr>
            <a:r>
              <a:rPr lang="tr-TR" dirty="0"/>
              <a:t>	</a:t>
            </a:r>
            <a:r>
              <a:rPr lang="tr-TR" dirty="0" smtClean="0"/>
              <a:t>	- Problemim ne?</a:t>
            </a:r>
          </a:p>
          <a:p>
            <a:pPr marL="0" indent="0">
              <a:buNone/>
            </a:pPr>
            <a:r>
              <a:rPr lang="tr-TR" dirty="0"/>
              <a:t>	</a:t>
            </a:r>
            <a:r>
              <a:rPr lang="tr-TR" dirty="0" smtClean="0"/>
              <a:t>	- Çözüm seçenekleri neler?</a:t>
            </a:r>
          </a:p>
          <a:p>
            <a:pPr marL="0" indent="0">
              <a:buNone/>
            </a:pPr>
            <a:r>
              <a:rPr lang="tr-TR" dirty="0"/>
              <a:t>	</a:t>
            </a:r>
            <a:r>
              <a:rPr lang="tr-TR" dirty="0" smtClean="0"/>
              <a:t>	- Eğer bu seçenekleri seçersem ne olur?</a:t>
            </a:r>
          </a:p>
          <a:p>
            <a:pPr marL="0" indent="0">
              <a:buNone/>
            </a:pPr>
            <a:r>
              <a:rPr lang="tr-TR" dirty="0"/>
              <a:t>	</a:t>
            </a:r>
            <a:r>
              <a:rPr lang="tr-TR" dirty="0" smtClean="0"/>
              <a:t>	- Hangi seçeneği denemeliyim?</a:t>
            </a:r>
          </a:p>
          <a:p>
            <a:pPr marL="0" indent="0">
              <a:buNone/>
            </a:pPr>
            <a:endParaRPr lang="tr-TR" dirty="0"/>
          </a:p>
        </p:txBody>
      </p:sp>
      <p:pic>
        <p:nvPicPr>
          <p:cNvPr id="5" name="Resim 4"/>
          <p:cNvPicPr>
            <a:picLocks noChangeAspect="1"/>
          </p:cNvPicPr>
          <p:nvPr/>
        </p:nvPicPr>
        <p:blipFill>
          <a:blip r:embed="rId2"/>
          <a:stretch>
            <a:fillRect/>
          </a:stretch>
        </p:blipFill>
        <p:spPr>
          <a:xfrm>
            <a:off x="5112912" y="5074122"/>
            <a:ext cx="3181350" cy="1438275"/>
          </a:xfrm>
          <a:prstGeom prst="rect">
            <a:avLst/>
          </a:prstGeom>
        </p:spPr>
      </p:pic>
    </p:spTree>
    <p:extLst>
      <p:ext uri="{BB962C8B-B14F-4D97-AF65-F5344CB8AC3E}">
        <p14:creationId xmlns:p14="http://schemas.microsoft.com/office/powerpoint/2010/main" val="211682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40044" y="70601"/>
            <a:ext cx="1861751" cy="1412671"/>
          </a:xfrm>
          <a:prstGeom prst="rect">
            <a:avLst/>
          </a:prstGeom>
        </p:spPr>
      </p:pic>
      <p:sp>
        <p:nvSpPr>
          <p:cNvPr id="2" name="Unvan 1"/>
          <p:cNvSpPr>
            <a:spLocks noGrp="1"/>
          </p:cNvSpPr>
          <p:nvPr>
            <p:ph type="title"/>
          </p:nvPr>
        </p:nvSpPr>
        <p:spPr>
          <a:xfrm>
            <a:off x="677334" y="609600"/>
            <a:ext cx="8596668" cy="477795"/>
          </a:xfrm>
        </p:spPr>
        <p:txBody>
          <a:bodyPr>
            <a:normAutofit fontScale="90000"/>
          </a:bodyPr>
          <a:lstStyle/>
          <a:p>
            <a:endParaRPr lang="tr-TR" dirty="0"/>
          </a:p>
        </p:txBody>
      </p:sp>
      <p:sp>
        <p:nvSpPr>
          <p:cNvPr id="3" name="İçerik Yer Tutucusu 2"/>
          <p:cNvSpPr>
            <a:spLocks noGrp="1"/>
          </p:cNvSpPr>
          <p:nvPr>
            <p:ph idx="1"/>
          </p:nvPr>
        </p:nvSpPr>
        <p:spPr>
          <a:xfrm>
            <a:off x="677334" y="1309816"/>
            <a:ext cx="8596668" cy="5548184"/>
          </a:xfrm>
        </p:spPr>
        <p:txBody>
          <a:bodyPr>
            <a:normAutofit/>
          </a:bodyPr>
          <a:lstStyle/>
          <a:p>
            <a:pPr>
              <a:buFont typeface="Wingdings" panose="05000000000000000000" pitchFamily="2" charset="2"/>
              <a:buChar char="Ø"/>
            </a:pPr>
            <a:r>
              <a:rPr lang="tr-TR" b="1" dirty="0">
                <a:solidFill>
                  <a:schemeClr val="accent2">
                    <a:lumMod val="75000"/>
                  </a:schemeClr>
                </a:solidFill>
              </a:rPr>
              <a:t>Farklı konularda kitap okuyun ya da film izleyin: </a:t>
            </a:r>
            <a:r>
              <a:rPr lang="tr-TR" dirty="0"/>
              <a:t>Çocuğunuza kitapta ya da filmde olan karakterlerle ilgili sorular sorun. Örneğin; kitaptaki karakter bir sorunla karşılaşmıştır, siz de çocuğunuza “Eğer, sen onun yerinde olsaydın ne yapardın?” diye sorabilirsiniz. Böylece ona farklı sorunlar hakkında düşünme fırsatı vermiş olursunuz. </a:t>
            </a:r>
          </a:p>
          <a:p>
            <a:pPr marL="0" indent="0">
              <a:buNone/>
            </a:pPr>
            <a:endParaRPr lang="tr-TR" dirty="0"/>
          </a:p>
          <a:p>
            <a:pPr>
              <a:buFont typeface="Wingdings" panose="05000000000000000000" pitchFamily="2" charset="2"/>
              <a:buChar char="Ø"/>
            </a:pPr>
            <a:r>
              <a:rPr lang="tr-TR" b="1" dirty="0">
                <a:solidFill>
                  <a:schemeClr val="accent2">
                    <a:lumMod val="75000"/>
                  </a:schemeClr>
                </a:solidFill>
              </a:rPr>
              <a:t>Düşüncelerini sorun: </a:t>
            </a:r>
            <a:r>
              <a:rPr lang="tr-TR" dirty="0">
                <a:solidFill>
                  <a:schemeClr val="tx1"/>
                </a:solidFill>
              </a:rPr>
              <a:t>Fikirlerini özgürce belirtebilen bir çocuk, sorun çözerken kendi kararlarının önemini anlayabilecek ve bu doğrultuda hareket edecektir. Bu nedenle her zaman çocuğunuzun fikirlerini sorun ve neden böyle düşündüğünü anlamaya çalışın</a:t>
            </a:r>
            <a:r>
              <a:rPr lang="tr-TR" dirty="0" smtClean="0">
                <a:solidFill>
                  <a:schemeClr val="tx1"/>
                </a:solidFill>
              </a:rPr>
              <a:t>.</a:t>
            </a:r>
          </a:p>
          <a:p>
            <a:pPr>
              <a:buFont typeface="Wingdings" panose="05000000000000000000" pitchFamily="2" charset="2"/>
              <a:buChar char="Ø"/>
            </a:pPr>
            <a:endParaRPr lang="tr-TR" dirty="0">
              <a:solidFill>
                <a:schemeClr val="tx1"/>
              </a:solidFill>
            </a:endParaRPr>
          </a:p>
          <a:p>
            <a:pPr>
              <a:buFont typeface="Wingdings" panose="05000000000000000000" pitchFamily="2" charset="2"/>
              <a:buChar char="Ø"/>
            </a:pPr>
            <a:r>
              <a:rPr lang="tr-TR" b="1" dirty="0" smtClean="0">
                <a:solidFill>
                  <a:schemeClr val="accent2">
                    <a:lumMod val="75000"/>
                  </a:schemeClr>
                </a:solidFill>
              </a:rPr>
              <a:t>Sorunu </a:t>
            </a:r>
            <a:r>
              <a:rPr lang="tr-TR" b="1" dirty="0">
                <a:solidFill>
                  <a:schemeClr val="accent2">
                    <a:lumMod val="75000"/>
                  </a:schemeClr>
                </a:solidFill>
              </a:rPr>
              <a:t>kesinlikle siz çözmeyin: </a:t>
            </a:r>
            <a:r>
              <a:rPr lang="tr-TR" dirty="0"/>
              <a:t>Çocuğunuzun sorununu sürekli siz çözerseniz, ileride bu konuda sıkıntı yaşayacak ve çoğu zaman da bu problemlerle baş edemeyecektir. Bu nedenle kendi kendine çözüm bulması için fırsat verin. Gerektiğinde yardıma hazır olduğunuzu belirtmekten çekinmeyin</a:t>
            </a:r>
            <a:r>
              <a:rPr lang="tr-TR" dirty="0" smtClean="0"/>
              <a:t>.</a:t>
            </a:r>
          </a:p>
          <a:p>
            <a:pPr marL="0" indent="0">
              <a:buNone/>
            </a:pPr>
            <a:endParaRPr lang="tr-TR" dirty="0"/>
          </a:p>
          <a:p>
            <a:pPr marL="0" indent="0">
              <a:buNone/>
            </a:pPr>
            <a:endParaRPr lang="tr-TR" dirty="0"/>
          </a:p>
          <a:p>
            <a:endParaRPr lang="tr-TR" dirty="0"/>
          </a:p>
        </p:txBody>
      </p:sp>
    </p:spTree>
    <p:extLst>
      <p:ext uri="{BB962C8B-B14F-4D97-AF65-F5344CB8AC3E}">
        <p14:creationId xmlns:p14="http://schemas.microsoft.com/office/powerpoint/2010/main" val="4292846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rotWithShape="1">
          <a:blip r:embed="rId2"/>
          <a:srcRect b="18641"/>
          <a:stretch/>
        </p:blipFill>
        <p:spPr>
          <a:xfrm>
            <a:off x="988540" y="4313614"/>
            <a:ext cx="2759747" cy="2424937"/>
          </a:xfrm>
          <a:prstGeom prst="rect">
            <a:avLst/>
          </a:prstGeom>
        </p:spPr>
      </p:pic>
      <p:sp>
        <p:nvSpPr>
          <p:cNvPr id="2" name="Unvan 1"/>
          <p:cNvSpPr>
            <a:spLocks noGrp="1"/>
          </p:cNvSpPr>
          <p:nvPr>
            <p:ph type="title"/>
          </p:nvPr>
        </p:nvSpPr>
        <p:spPr>
          <a:xfrm>
            <a:off x="257577" y="609600"/>
            <a:ext cx="9890975" cy="832834"/>
          </a:xfrm>
        </p:spPr>
        <p:txBody>
          <a:bodyPr>
            <a:normAutofit fontScale="90000"/>
          </a:bodyPr>
          <a:lstStyle/>
          <a:p>
            <a:pPr algn="ctr"/>
            <a:r>
              <a:rPr lang="tr-TR" sz="3200" b="1" dirty="0" smtClean="0">
                <a:solidFill>
                  <a:srgbClr val="0070C0"/>
                </a:solidFill>
              </a:rPr>
              <a:t>ÇOCUĞUNUZLA KALİTELİZAMAN GEÇİRMEK</a:t>
            </a:r>
            <a:br>
              <a:rPr lang="tr-TR" sz="3200" b="1" dirty="0" smtClean="0">
                <a:solidFill>
                  <a:srgbClr val="0070C0"/>
                </a:solidFill>
              </a:rPr>
            </a:br>
            <a:r>
              <a:rPr lang="tr-TR" sz="3200" b="1" dirty="0" smtClean="0">
                <a:solidFill>
                  <a:srgbClr val="0070C0"/>
                </a:solidFill>
              </a:rPr>
              <a:t>İÇİN</a:t>
            </a:r>
            <a:endParaRPr lang="tr-TR" sz="3200" b="1" dirty="0">
              <a:solidFill>
                <a:srgbClr val="0070C0"/>
              </a:solidFill>
            </a:endParaRPr>
          </a:p>
        </p:txBody>
      </p:sp>
      <p:sp>
        <p:nvSpPr>
          <p:cNvPr id="3" name="İçerik Yer Tutucusu 2"/>
          <p:cNvSpPr>
            <a:spLocks noGrp="1"/>
          </p:cNvSpPr>
          <p:nvPr>
            <p:ph idx="1"/>
          </p:nvPr>
        </p:nvSpPr>
        <p:spPr>
          <a:xfrm>
            <a:off x="677334" y="1674255"/>
            <a:ext cx="8596668" cy="4367108"/>
          </a:xfrm>
        </p:spPr>
        <p:txBody>
          <a:bodyPr/>
          <a:lstStyle/>
          <a:p>
            <a:pPr>
              <a:buFont typeface="Wingdings" panose="05000000000000000000" pitchFamily="2" charset="2"/>
              <a:buChar char="Ø"/>
            </a:pPr>
            <a:r>
              <a:rPr lang="tr-TR" dirty="0" smtClean="0"/>
              <a:t>Çocuğunuza kesintisiz bir şekilde dikkatinizi verin. Telefonla, TV ile ilgilenmeyin.</a:t>
            </a:r>
          </a:p>
          <a:p>
            <a:pPr>
              <a:buFont typeface="Wingdings" panose="05000000000000000000" pitchFamily="2" charset="2"/>
              <a:buChar char="Ø"/>
            </a:pPr>
            <a:r>
              <a:rPr lang="tr-TR" dirty="0" smtClean="0"/>
              <a:t>Konuşurken gözlerinin içine bakın. Çocuğunuzun göz hizasına eğilmeyi, yeri geldiğinde dokunmayı, öpmeyi, sarılmayı ihmal etmeyin.</a:t>
            </a:r>
          </a:p>
          <a:p>
            <a:pPr>
              <a:buFont typeface="Wingdings" panose="05000000000000000000" pitchFamily="2" charset="2"/>
              <a:buChar char="Ø"/>
            </a:pPr>
            <a:r>
              <a:rPr lang="tr-TR" dirty="0" smtClean="0"/>
              <a:t>Birlikte bir şeyler öğrenebileceğiniz, keşfedebileceğiniz aktivitelere öncelik verin.</a:t>
            </a:r>
          </a:p>
          <a:p>
            <a:pPr>
              <a:buFont typeface="Wingdings" panose="05000000000000000000" pitchFamily="2" charset="2"/>
              <a:buChar char="Ø"/>
            </a:pPr>
            <a:r>
              <a:rPr lang="tr-TR" dirty="0" smtClean="0"/>
              <a:t>Çocuğunuza bildiklerinizi öğretmeye çalışın.</a:t>
            </a:r>
          </a:p>
          <a:p>
            <a:pPr>
              <a:buFont typeface="Wingdings" panose="05000000000000000000" pitchFamily="2" charset="2"/>
              <a:buChar char="Ø"/>
            </a:pPr>
            <a:r>
              <a:rPr lang="tr-TR" dirty="0" smtClean="0"/>
              <a:t>Çocuklarınıza bildiklerini size öğretmesini isteyin.</a:t>
            </a:r>
          </a:p>
          <a:p>
            <a:pPr>
              <a:buFont typeface="Wingdings" panose="05000000000000000000" pitchFamily="2" charset="2"/>
              <a:buChar char="Ø"/>
            </a:pPr>
            <a:r>
              <a:rPr lang="tr-TR" dirty="0" smtClean="0"/>
              <a:t>Oyun oynarken çocuğunuzu oyalamaya değil gerçekten eğlenip oynamaya çalışın.</a:t>
            </a:r>
          </a:p>
        </p:txBody>
      </p:sp>
      <p:pic>
        <p:nvPicPr>
          <p:cNvPr id="5" name="Resim 4"/>
          <p:cNvPicPr>
            <a:picLocks noChangeAspect="1"/>
          </p:cNvPicPr>
          <p:nvPr/>
        </p:nvPicPr>
        <p:blipFill rotWithShape="1">
          <a:blip r:embed="rId3"/>
          <a:srcRect b="12193"/>
          <a:stretch/>
        </p:blipFill>
        <p:spPr>
          <a:xfrm>
            <a:off x="7059826" y="4926304"/>
            <a:ext cx="1804087" cy="1931696"/>
          </a:xfrm>
          <a:prstGeom prst="rect">
            <a:avLst/>
          </a:prstGeom>
        </p:spPr>
      </p:pic>
    </p:spTree>
    <p:extLst>
      <p:ext uri="{BB962C8B-B14F-4D97-AF65-F5344CB8AC3E}">
        <p14:creationId xmlns:p14="http://schemas.microsoft.com/office/powerpoint/2010/main" val="4036233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880529" y="1344141"/>
            <a:ext cx="3691838" cy="1845919"/>
          </a:xfrm>
          <a:prstGeom prst="rect">
            <a:avLst/>
          </a:prstGeom>
        </p:spPr>
      </p:pic>
      <p:sp>
        <p:nvSpPr>
          <p:cNvPr id="2" name="Unvan 1"/>
          <p:cNvSpPr>
            <a:spLocks noGrp="1"/>
          </p:cNvSpPr>
          <p:nvPr>
            <p:ph type="title"/>
          </p:nvPr>
        </p:nvSpPr>
        <p:spPr/>
        <p:txBody>
          <a:bodyPr>
            <a:normAutofit fontScale="90000"/>
          </a:bodyPr>
          <a:lstStyle/>
          <a:p>
            <a:pPr algn="ctr"/>
            <a:r>
              <a:rPr lang="tr-TR" b="1" dirty="0" smtClean="0">
                <a:solidFill>
                  <a:srgbClr val="0070C0"/>
                </a:solidFill>
              </a:rPr>
              <a:t>ÇOCUĞUNUZU KENDİSİ VE SAHİP OLDUKLARI HAKKINDA DÜŞÜNDÜRECEK SORULAR</a:t>
            </a:r>
            <a:endParaRPr lang="tr-TR" b="1" dirty="0">
              <a:solidFill>
                <a:srgbClr val="0070C0"/>
              </a:solidFill>
            </a:endParaRPr>
          </a:p>
        </p:txBody>
      </p:sp>
      <p:sp>
        <p:nvSpPr>
          <p:cNvPr id="3" name="İçerik Yer Tutucusu 2"/>
          <p:cNvSpPr>
            <a:spLocks noGrp="1"/>
          </p:cNvSpPr>
          <p:nvPr>
            <p:ph idx="1"/>
          </p:nvPr>
        </p:nvSpPr>
        <p:spPr/>
        <p:txBody>
          <a:bodyPr>
            <a:normAutofit lnSpcReduction="10000"/>
          </a:bodyPr>
          <a:lstStyle/>
          <a:p>
            <a:r>
              <a:rPr lang="tr-TR" dirty="0" smtClean="0"/>
              <a:t>İsmini seviyor musun? Neden?</a:t>
            </a:r>
          </a:p>
          <a:p>
            <a:r>
              <a:rPr lang="tr-TR" dirty="0" smtClean="0"/>
              <a:t>Kendine bir isim seçseydin, hangi ismi seçerdin?</a:t>
            </a:r>
          </a:p>
          <a:p>
            <a:r>
              <a:rPr lang="tr-TR" dirty="0" smtClean="0"/>
              <a:t>En sevdiğin özelliklerin neler? Neden bu özelliklerini seviyorsun?</a:t>
            </a:r>
          </a:p>
          <a:p>
            <a:r>
              <a:rPr lang="tr-TR" dirty="0" smtClean="0"/>
              <a:t>Sence iyileştirmen gereken özelliklerin var mı?</a:t>
            </a:r>
          </a:p>
          <a:p>
            <a:r>
              <a:rPr lang="tr-TR" dirty="0" smtClean="0"/>
              <a:t>Sence arkadaşların senin hangi özelliklerini seviyorlar?</a:t>
            </a:r>
          </a:p>
          <a:p>
            <a:r>
              <a:rPr lang="tr-TR" dirty="0" smtClean="0"/>
              <a:t>En sevdiğin ders hangisi? Neden bu dersi daha çok seviyorsun?</a:t>
            </a:r>
          </a:p>
          <a:p>
            <a:r>
              <a:rPr lang="tr-TR" dirty="0" smtClean="0"/>
              <a:t>Sence en başarılı olduğun alanlar hangileri?</a:t>
            </a:r>
          </a:p>
          <a:p>
            <a:r>
              <a:rPr lang="tr-TR" dirty="0" smtClean="0"/>
              <a:t>Sence hangi özelliklerini değiştirirsen daha mutlu olursun?</a:t>
            </a:r>
          </a:p>
          <a:p>
            <a:r>
              <a:rPr lang="tr-TR" dirty="0" smtClean="0"/>
              <a:t>Gelecekte bu dünyaya nasıl bir katkıda bulunmak istiyorsun?</a:t>
            </a:r>
          </a:p>
          <a:p>
            <a:r>
              <a:rPr lang="tr-TR" dirty="0" smtClean="0"/>
              <a:t>Hayatında en çok nelere şükrediyorsun?</a:t>
            </a:r>
            <a:endParaRPr lang="tr-TR" dirty="0"/>
          </a:p>
        </p:txBody>
      </p:sp>
    </p:spTree>
    <p:extLst>
      <p:ext uri="{BB962C8B-B14F-4D97-AF65-F5344CB8AC3E}">
        <p14:creationId xmlns:p14="http://schemas.microsoft.com/office/powerpoint/2010/main" val="1909083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719</TotalTime>
  <Words>813</Words>
  <Application>Microsoft Office PowerPoint</Application>
  <PresentationFormat>Geniş ekran</PresentationFormat>
  <Paragraphs>173</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Baskerville Old Face</vt:lpstr>
      <vt:lpstr>Comic Sans MS</vt:lpstr>
      <vt:lpstr>Trebuchet MS</vt:lpstr>
      <vt:lpstr>Wingdings</vt:lpstr>
      <vt:lpstr>Wingdings 3</vt:lpstr>
      <vt:lpstr>Yüzeyler</vt:lpstr>
      <vt:lpstr>ÇOCUKLARDA  OLUMLUDAVRANIŞ GELİŞTİRME</vt:lpstr>
      <vt:lpstr>EĞER BİR ÇOCUK</vt:lpstr>
      <vt:lpstr>SORUNLU ÇOCUK YETİŞTİRMEK İSTİYORSANIZ</vt:lpstr>
      <vt:lpstr>ÇOCUĞUNUZUN SİZDEN DUYMAK İSTEDİĞİ CÜMLELER</vt:lpstr>
      <vt:lpstr>ÇOCUĞA KAZANDIRILMASI GEREKEN ALIŞKANLIKLAR</vt:lpstr>
      <vt:lpstr>ÇOCUĞUNUZUN PROBLEM ÇÖZME BECERİSİNİ GELİŞTİRİN</vt:lpstr>
      <vt:lpstr>PowerPoint Sunusu</vt:lpstr>
      <vt:lpstr>ÇOCUĞUNUZLA KALİTELİZAMAN GEÇİRMEK İÇİN</vt:lpstr>
      <vt:lpstr>ÇOCUĞUNUZU KENDİSİ VE SAHİP OLDUKLARI HAKKINDA DÜŞÜNDÜRECEK SORULAR</vt:lpstr>
      <vt:lpstr>ÇOCUĞUNUZA OKULDAN SONRA SORABİLECEĞİNİZ  SORULAR                   </vt:lpstr>
      <vt:lpstr>ÇOCUĞUNUZ YARAMAZLIK YAPTIĞINDA</vt:lpstr>
      <vt:lpstr>Çocuğunuzun size bahsettiği olumsuz sözler kullanma ve kavgacı tavırlar sergileme işi için şöyle bir tavır izlemelisiniz</vt:lpstr>
      <vt:lpstr>ÇOCUKLARINIZIN İNATÇILIK YAPMASINI İSTEMİYORSANIZ</vt:lpstr>
      <vt:lpstr>ÇOCUKLARA «HAYIR» DEMEK YERİNE ALTERNATİFLER</vt:lpstr>
      <vt:lpstr>ÇOCUKLARA «HAYIR» DEMEK YERİNE ALTERNATİFLER</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OLUMLUDAVRANIŞ GELİŞTİRME</dc:title>
  <dc:creator>Yeni</dc:creator>
  <cp:lastModifiedBy>HP</cp:lastModifiedBy>
  <cp:revision>45</cp:revision>
  <dcterms:created xsi:type="dcterms:W3CDTF">2020-01-01T10:04:37Z</dcterms:created>
  <dcterms:modified xsi:type="dcterms:W3CDTF">2020-06-29T07:12:51Z</dcterms:modified>
</cp:coreProperties>
</file>